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6F_F4E6097C.xml" ContentType="application/vnd.ms-powerpoint.comments+xml"/>
  <Override PartName="/ppt/notesSlides/notesSlide2.xml" ContentType="application/vnd.openxmlformats-officedocument.presentationml.notesSlide+xml"/>
  <Override PartName="/ppt/comments/modernComment_152_BFC78DEE.xml" ContentType="application/vnd.ms-powerpoint.comments+xml"/>
  <Override PartName="/ppt/notesSlides/notesSlide3.xml" ContentType="application/vnd.openxmlformats-officedocument.presentationml.notesSlide+xml"/>
  <Override PartName="/ppt/comments/modernComment_16A_E97C6FDF.xml" ContentType="application/vnd.ms-powerpoint.comments+xml"/>
  <Override PartName="/ppt/comments/modernComment_180_C671E4F0.xml" ContentType="application/vnd.ms-powerpoint.comments+xml"/>
  <Override PartName="/ppt/comments/modernComment_16C_3A91C515.xml" ContentType="application/vnd.ms-powerpoint.comments+xml"/>
  <Override PartName="/ppt/comments/modernComment_16B_40DBCE1F.xml" ContentType="application/vnd.ms-powerpoint.comments+xml"/>
  <Override PartName="/ppt/comments/modernComment_16D_EF01205.xml" ContentType="application/vnd.ms-powerpoint.comments+xml"/>
  <Override PartName="/ppt/notesSlides/notesSlide4.xml" ContentType="application/vnd.openxmlformats-officedocument.presentationml.notesSlide+xml"/>
  <Override PartName="/ppt/comments/modernComment_179_8F2745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60_197504EE.xml" ContentType="application/vnd.ms-powerpoint.comments+xml"/>
  <Override PartName="/ppt/notesSlides/notesSlide7.xml" ContentType="application/vnd.openxmlformats-officedocument.presentationml.notesSlide+xml"/>
  <Override PartName="/ppt/comments/modernComment_171_3A80C3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 id="2147483889" r:id="rId2"/>
  </p:sldMasterIdLst>
  <p:notesMasterIdLst>
    <p:notesMasterId r:id="rId33"/>
  </p:notesMasterIdLst>
  <p:handoutMasterIdLst>
    <p:handoutMasterId r:id="rId34"/>
  </p:handoutMasterIdLst>
  <p:sldIdLst>
    <p:sldId id="321" r:id="rId3"/>
    <p:sldId id="367" r:id="rId4"/>
    <p:sldId id="388" r:id="rId5"/>
    <p:sldId id="338" r:id="rId6"/>
    <p:sldId id="362" r:id="rId7"/>
    <p:sldId id="384" r:id="rId8"/>
    <p:sldId id="364" r:id="rId9"/>
    <p:sldId id="363" r:id="rId10"/>
    <p:sldId id="365" r:id="rId11"/>
    <p:sldId id="395" r:id="rId12"/>
    <p:sldId id="394" r:id="rId13"/>
    <p:sldId id="377" r:id="rId14"/>
    <p:sldId id="385" r:id="rId15"/>
    <p:sldId id="352" r:id="rId16"/>
    <p:sldId id="369" r:id="rId17"/>
    <p:sldId id="372" r:id="rId18"/>
    <p:sldId id="396" r:id="rId19"/>
    <p:sldId id="373" r:id="rId20"/>
    <p:sldId id="374" r:id="rId21"/>
    <p:sldId id="393" r:id="rId22"/>
    <p:sldId id="378" r:id="rId23"/>
    <p:sldId id="379" r:id="rId24"/>
    <p:sldId id="346" r:id="rId25"/>
    <p:sldId id="345" r:id="rId26"/>
    <p:sldId id="397" r:id="rId27"/>
    <p:sldId id="398" r:id="rId28"/>
    <p:sldId id="399" r:id="rId29"/>
    <p:sldId id="400" r:id="rId30"/>
    <p:sldId id="341" r:id="rId31"/>
    <p:sldId id="361" r:id="rId32"/>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Title" id="{C314A0E4-2BBA-480A-9652-3113B2F60AE0}">
          <p14:sldIdLst>
            <p14:sldId id="321"/>
          </p14:sldIdLst>
        </p14:section>
        <p14:section name="Presentation" id="{D17EBF5B-BA9E-433B-92BD-892B8DA4FD69}">
          <p14:sldIdLst>
            <p14:sldId id="367"/>
            <p14:sldId id="388"/>
            <p14:sldId id="338"/>
            <p14:sldId id="362"/>
            <p14:sldId id="384"/>
            <p14:sldId id="364"/>
            <p14:sldId id="363"/>
            <p14:sldId id="365"/>
            <p14:sldId id="395"/>
            <p14:sldId id="394"/>
            <p14:sldId id="377"/>
            <p14:sldId id="385"/>
            <p14:sldId id="352"/>
            <p14:sldId id="369"/>
            <p14:sldId id="372"/>
            <p14:sldId id="396"/>
            <p14:sldId id="373"/>
            <p14:sldId id="374"/>
            <p14:sldId id="393"/>
            <p14:sldId id="378"/>
          </p14:sldIdLst>
        </p14:section>
        <p14:section name="Additional slides" id="{906CA173-3E38-4971-B99E-8AAFDB318D0F}">
          <p14:sldIdLst>
            <p14:sldId id="379"/>
            <p14:sldId id="346"/>
            <p14:sldId id="345"/>
            <p14:sldId id="397"/>
            <p14:sldId id="398"/>
            <p14:sldId id="399"/>
            <p14:sldId id="400"/>
            <p14:sldId id="341"/>
            <p14:sldId id="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A4A633-0245-7BEE-1930-1A184710CD21}" name="Raimund Hensen" initials="RH" userId="S::3t3wcwpubqkycz34@students.rwth-aachen.de::fa7fa5ab-f51c-4a46-ab2c-2dfb9047ef46" providerId="AD"/>
  <p188:author id="{7A8BFB4E-2FE6-A55A-6B58-653FE01D8BB5}" name="Nina Graves" initials="NG" userId="64c498ec495d50f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0154"/>
    <a:srgbClr val="67000D"/>
    <a:srgbClr val="00441B"/>
    <a:srgbClr val="D9D9FF"/>
    <a:srgbClr val="BDBDFF"/>
    <a:srgbClr val="0200FD"/>
    <a:srgbClr val="010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F7B518-202F-4051-8595-C1D286B34C95}" v="54" dt="2024-09-25T08:19:27.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3" autoAdjust="0"/>
    <p:restoredTop sz="90288" autoAdjust="0"/>
  </p:normalViewPr>
  <p:slideViewPr>
    <p:cSldViewPr snapToGrid="0">
      <p:cViewPr>
        <p:scale>
          <a:sx n="100" d="100"/>
          <a:sy n="100" d="100"/>
        </p:scale>
        <p:origin x="-1074" y="-888"/>
      </p:cViewPr>
      <p:guideLst/>
    </p:cSldViewPr>
  </p:slideViewPr>
  <p:outlineViewPr>
    <p:cViewPr>
      <p:scale>
        <a:sx n="33" d="100"/>
        <a:sy n="33" d="100"/>
      </p:scale>
      <p:origin x="0" y="-22560"/>
    </p:cViewPr>
  </p:outlineViewPr>
  <p:notesTextViewPr>
    <p:cViewPr>
      <p:scale>
        <a:sx n="3" d="2"/>
        <a:sy n="3" d="2"/>
      </p:scale>
      <p:origin x="0" y="0"/>
    </p:cViewPr>
  </p:notesTextViewPr>
  <p:notesViewPr>
    <p:cSldViewPr snapToGrid="0">
      <p:cViewPr varScale="1">
        <p:scale>
          <a:sx n="84" d="100"/>
          <a:sy n="84" d="100"/>
        </p:scale>
        <p:origin x="28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omments/modernComment_152_BFC78DEE.xml><?xml version="1.0" encoding="utf-8"?>
<p188:cmLst xmlns:a="http://schemas.openxmlformats.org/drawingml/2006/main" xmlns:r="http://schemas.openxmlformats.org/officeDocument/2006/relationships" xmlns:p188="http://schemas.microsoft.com/office/powerpoint/2018/8/main">
  <p188:cm id="{78A49FD2-81D6-4899-BA31-119B866EBF9C}" authorId="{7A8BFB4E-2FE6-A55A-6B58-653FE01D8BB5}" status="resolved" created="2024-09-25T07:50:55.131" complete="100000">
    <pc:sldMkLst xmlns:pc="http://schemas.microsoft.com/office/powerpoint/2013/main/command">
      <pc:docMk/>
      <pc:sldMk cId="3217526254" sldId="338"/>
    </pc:sldMkLst>
    <p188:txBody>
      <a:bodyPr/>
      <a:lstStyle/>
      <a:p>
        <a:r>
          <a:rPr lang="en-GB"/>
          <a:t>Narrativ: so um das jetzt etwas plastischer zu machen: nutzen wir das running example.</a:t>
        </a:r>
      </a:p>
    </p188:txBody>
  </p188:cm>
  <p188:cm id="{E02FBB07-6E74-4001-A552-23FBAD370793}" authorId="{7A8BFB4E-2FE6-A55A-6B58-653FE01D8BB5}" status="resolved" created="2024-09-25T07:52:07.870" complete="100000">
    <pc:sldMkLst xmlns:pc="http://schemas.microsoft.com/office/powerpoint/2013/main/command">
      <pc:docMk/>
      <pc:sldMk cId="3217526254" sldId="338"/>
    </pc:sldMkLst>
    <p188:replyLst>
      <p188:reply id="{6A904733-2FFA-4411-BF9C-90599B789F5B}" authorId="{7A8BFB4E-2FE6-A55A-6B58-653FE01D8BB5}" created="2024-09-25T07:53:31.800">
        <p188:txBody>
          <a:bodyPr/>
          <a:lstStyle/>
          <a:p>
            <a:r>
              <a:rPr lang="en-GB"/>
              <a:t>Das zweite beispiel vielleicht einfach nur nennen. Sowas wie: Ebenso, können wir aus  xxx und yyyy die emissionen für zzz (ein anderer aspekt vom event) nehmen. </a:t>
            </a:r>
          </a:p>
        </p188:txBody>
      </p188:reply>
    </p188:replyLst>
    <p188:txBody>
      <a:bodyPr/>
      <a:lstStyle/>
      <a:p>
        <a:r>
          <a:rPr lang="en-GB"/>
          <a:t>Idealerweise hast du zwei emission rules hier für das gleiche event im running example. So wird danach klarer, dass es einen unterschied zwischen rule-based emissions &amp; event emissions gibt.</a:t>
        </a:r>
      </a:p>
    </p188:txBody>
  </p188:cm>
  <p188:cm id="{00727FED-0C8F-471C-807F-FCBBF2ADA477}" authorId="{82A4A633-0245-7BEE-1930-1A184710CD21}" status="resolved" created="2024-09-25T08:48:26.625" complete="100000">
    <pc:sldMkLst xmlns:pc="http://schemas.microsoft.com/office/powerpoint/2013/main/command">
      <pc:docMk/>
      <pc:sldMk cId="3217526254" sldId="338"/>
    </pc:sldMkLst>
    <p188:txBody>
      <a:bodyPr/>
      <a:lstStyle/>
      <a:p>
        <a:r>
          <a:rPr lang="en-US"/>
          <a:t>Defined for activity!!
</a:t>
        </a:r>
      </a:p>
    </p188:txBody>
  </p188:cm>
  <p188:cm id="{D126DBED-B990-4101-A5BB-88D97B339EA7}" authorId="{82A4A633-0245-7BEE-1930-1A184710CD21}" created="2024-10-09T22:54:25.529">
    <pc:sldMkLst xmlns:pc="http://schemas.microsoft.com/office/powerpoint/2013/main/command">
      <pc:docMk/>
      <pc:sldMk cId="3217526254" sldId="338"/>
    </pc:sldMkLst>
    <p188:txBody>
      <a:bodyPr/>
      <a:lstStyle/>
      <a:p>
        <a:r>
          <a:rPr lang="en-US"/>
          <a:t>Remove 1:n</a:t>
        </a:r>
      </a:p>
    </p188:txBody>
  </p188:cm>
</p188:cmLst>
</file>

<file path=ppt/comments/modernComment_160_197504EE.xml><?xml version="1.0" encoding="utf-8"?>
<p188:cmLst xmlns:a="http://schemas.openxmlformats.org/drawingml/2006/main" xmlns:r="http://schemas.openxmlformats.org/officeDocument/2006/relationships" xmlns:p188="http://schemas.microsoft.com/office/powerpoint/2018/8/main">
  <p188:cm id="{F07ECBEE-E5A6-43E8-8ACA-5D739996487F}" authorId="{7A8BFB4E-2FE6-A55A-6B58-653FE01D8BB5}" status="resolved" created="2024-09-25T07:30:18.385" complete="100000">
    <pc:sldMkLst xmlns:pc="http://schemas.microsoft.com/office/powerpoint/2013/main/command">
      <pc:docMk/>
      <pc:sldMk cId="427099374" sldId="352"/>
    </pc:sldMkLst>
    <p188:replyLst>
      <p188:reply id="{AF1DD895-68B8-4622-BD84-7CBFFABD3FC0}" authorId="{7A8BFB4E-2FE6-A55A-6B58-653FE01D8BB5}" created="2024-09-25T07:30:42.154">
        <p188:txBody>
          <a:bodyPr/>
          <a:lstStyle/>
          <a:p>
            <a:r>
              <a:rPr lang="en-GB"/>
              <a:t>Ich würde diese Slide erst nach der mit dem allgemeinen vorgehen machen.</a:t>
            </a:r>
          </a:p>
        </p188:txBody>
      </p188:reply>
      <p188:reply id="{49FEB813-0E19-4918-AC09-8053D72F6F1E}" authorId="{7A8BFB4E-2FE6-A55A-6B58-653FE01D8BB5}" created="2024-09-25T07:36:59.207">
        <p188:txBody>
          <a:bodyPr/>
          <a:lstStyle/>
          <a:p>
            <a:r>
              <a:rPr lang="en-GB"/>
              <a:t>Dann ist das narrativ: "Klingt ja erstmal sehr logisch das so zu machen, also erstmal gucken, was es denn so gibt". Weil Celonis macht das ja schon irgendwie auch. </a:t>
            </a:r>
          </a:p>
        </p188:txBody>
      </p188:reply>
    </p188:replyLst>
    <p188:txBody>
      <a:bodyPr/>
      <a:lstStyle/>
      <a:p>
        <a:r>
          <a:rPr lang="en-GB"/>
          <a:t>Hier ggf screenshots einfügen?</a:t>
        </a:r>
      </a:p>
    </p188:txBody>
  </p188:cm>
  <p188:cm id="{0BD896AF-BA2C-4D8A-BF36-76FB6704340F}" authorId="{7A8BFB4E-2FE6-A55A-6B58-653FE01D8BB5}" status="resolved" created="2024-09-25T07:37:14.879" complete="100000">
    <pc:sldMkLst xmlns:pc="http://schemas.microsoft.com/office/powerpoint/2013/main/command">
      <pc:docMk/>
      <pc:sldMk cId="427099374" sldId="352"/>
    </pc:sldMkLst>
    <p188:txBody>
      <a:bodyPr/>
      <a:lstStyle/>
      <a:p>
        <a:r>
          <a:rPr lang="en-GB"/>
          <a:t>Hier stärker, was in bestehenden tools und approaches fehlt, und was deine Idee abgrenzt!</a:t>
        </a:r>
      </a:p>
    </p188:txBody>
  </p188:cm>
  <p188:cm id="{7373FCDF-AF3C-4287-8A9D-938DF107ADD9}" authorId="{7A8BFB4E-2FE6-A55A-6B58-653FE01D8BB5}" status="resolved" created="2024-09-25T07:39:01.638" complete="100000">
    <pc:sldMkLst xmlns:pc="http://schemas.microsoft.com/office/powerpoint/2013/main/command">
      <pc:docMk/>
      <pc:sldMk cId="427099374" sldId="352"/>
    </pc:sldMkLst>
    <p188:txBody>
      <a:bodyPr/>
      <a:lstStyle/>
      <a:p>
        <a:r>
          <a:rPr lang="en-GB"/>
          <a:t>Conclusion von der slide: "okay, also das gibts nicht so, dass es die folgenden requirements 1) xxx, 2) yy, …. erfüllt."</a:t>
        </a:r>
      </a:p>
    </p188:txBody>
  </p188:cm>
</p188:cmLst>
</file>

<file path=ppt/comments/modernComment_16A_E97C6FDF.xml><?xml version="1.0" encoding="utf-8"?>
<p188:cmLst xmlns:a="http://schemas.openxmlformats.org/drawingml/2006/main" xmlns:r="http://schemas.openxmlformats.org/officeDocument/2006/relationships" xmlns:p188="http://schemas.microsoft.com/office/powerpoint/2018/8/main">
  <p188:cm id="{2EE30FDD-D6C2-449E-B8E6-DFAED52ED419}" authorId="{7A8BFB4E-2FE6-A55A-6B58-653FE01D8BB5}" status="resolved" created="2024-09-25T07:39:55.981" complete="100000">
    <ac:txMkLst xmlns:ac="http://schemas.microsoft.com/office/drawing/2013/main/command">
      <pc:docMk xmlns:pc="http://schemas.microsoft.com/office/powerpoint/2013/main/command"/>
      <pc:sldMk xmlns:pc="http://schemas.microsoft.com/office/powerpoint/2013/main/command" cId="3917246431" sldId="362"/>
      <ac:spMk id="2" creationId="{E79BF9DA-3465-0D41-8E90-66A1E1804C22}"/>
      <ac:txMk cp="0">
        <ac:context len="43" hash="3100588030"/>
      </ac:txMk>
    </ac:txMkLst>
    <p188:pos x="2585443" y="486557"/>
    <p188:txBody>
      <a:bodyPr/>
      <a:lstStyle/>
      <a:p>
        <a:r>
          <a:rPr lang="en-GB"/>
          <a:t>Überschrift: "Method Overview: Emission Estimation"</a:t>
        </a:r>
      </a:p>
    </p188:txBody>
  </p188:cm>
  <p188:cm id="{301C4E19-7438-469D-BD31-2B6187B691A8}" authorId="{7A8BFB4E-2FE6-A55A-6B58-653FE01D8BB5}" status="resolved" created="2024-09-25T07:40:35.800" complete="100000">
    <ac:deMkLst xmlns:ac="http://schemas.microsoft.com/office/drawing/2013/main/command">
      <pc:docMk xmlns:pc="http://schemas.microsoft.com/office/powerpoint/2013/main/command"/>
      <pc:sldMk xmlns:pc="http://schemas.microsoft.com/office/powerpoint/2013/main/command" cId="3917246431" sldId="362"/>
      <ac:spMk id="20" creationId="{C72B297C-C84B-828E-A2B6-D4A740C7A05E}"/>
    </ac:deMkLst>
    <p188:replyLst>
      <p188:reply id="{4DC5ED09-7C89-4B2E-B5D9-750F61628456}" authorId="{7A8BFB4E-2FE6-A55A-6B58-653FE01D8BB5}" created="2024-09-25T07:59:45.348">
        <p188:txBody>
          <a:bodyPr/>
          <a:lstStyle/>
          <a:p>
            <a:r>
              <a:rPr lang="en-GB"/>
              <a:t>Ah, ich sehe, du nimmst einfach die ouputs aus dem organgenen kasten. Dann entweder, wie bei Phase 2, mit den anderen outputs verbinden oder die grünen dinger in den vordergrund vor das orangene holen.</a:t>
            </a:r>
          </a:p>
        </p188:txBody>
      </p188:reply>
    </p188:replyLst>
    <p188:txBody>
      <a:bodyPr/>
      <a:lstStyle/>
      <a:p>
        <a:r>
          <a:rPr lang="en-GB"/>
          <a:t>Hier fehlt ein output! Das sieht grade so aus, als wäre das ergebnis ein faktor.
Output muss sein: rule-based event emission.</a:t>
        </a:r>
      </a:p>
    </p188:txBody>
  </p188:cm>
  <p188:cm id="{8BAD91E0-7AE5-4E31-8D0C-BF7F30D7A804}" authorId="{7A8BFB4E-2FE6-A55A-6B58-653FE01D8BB5}" status="resolved" created="2024-09-25T07:41:10.948" complete="100000">
    <ac:txMkLst xmlns:ac="http://schemas.microsoft.com/office/drawing/2013/main/command">
      <pc:docMk xmlns:pc="http://schemas.microsoft.com/office/powerpoint/2013/main/command"/>
      <pc:sldMk xmlns:pc="http://schemas.microsoft.com/office/powerpoint/2013/main/command" cId="3917246431" sldId="362"/>
      <ac:spMk id="36" creationId="{20B0E479-39A3-320F-A517-F17DBA2702A8}"/>
      <ac:txMk cp="0">
        <ac:context len="7" hash="80345880"/>
      </ac:txMk>
    </ac:txMkLst>
    <p188:pos x="604364" y="266712"/>
    <p188:txBody>
      <a:bodyPr/>
      <a:lstStyle/>
      <a:p>
        <a:r>
          <a:rPr lang="en-GB"/>
          <a:t>Definiert der user einen Faktor?! Ne, du musst das noch in eine Box setzen mit "Emission Rule".</a:t>
        </a:r>
      </a:p>
    </p188:txBody>
  </p188:cm>
  <p188:cm id="{883A1C1B-79A9-4EC7-A791-4F55AD31ECDE}" authorId="{7A8BFB4E-2FE6-A55A-6B58-653FE01D8BB5}" status="resolved" created="2024-09-25T07:50:14.283" complete="100000">
    <pc:sldMkLst xmlns:pc="http://schemas.microsoft.com/office/powerpoint/2013/main/command">
      <pc:docMk/>
      <pc:sldMk cId="3917246431" sldId="362"/>
    </pc:sldMkLst>
    <p188:txBody>
      <a:bodyPr/>
      <a:lstStyle/>
      <a:p>
        <a:r>
          <a:rPr lang="en-GB"/>
          <a:t>Textbox hinzufügen, was die knackpunkte hieran sind</a:t>
        </a:r>
      </a:p>
    </p188:txBody>
  </p188:cm>
  <p188:cm id="{586B564B-0E3A-4D4D-8BE6-D836C0065374}" authorId="{82A4A633-0245-7BEE-1930-1A184710CD21}" created="2024-10-09T22:54:33.674">
    <pc:sldMkLst xmlns:pc="http://schemas.microsoft.com/office/powerpoint/2013/main/command">
      <pc:docMk/>
      <pc:sldMk cId="3917246431" sldId="362"/>
    </pc:sldMkLst>
    <p188:txBody>
      <a:bodyPr/>
      <a:lstStyle/>
      <a:p>
        <a:r>
          <a:rPr lang="en-US"/>
          <a:t>Arrows</a:t>
        </a:r>
      </a:p>
    </p188:txBody>
  </p188:cm>
</p188:cmLst>
</file>

<file path=ppt/comments/modernComment_16B_40DBCE1F.xml><?xml version="1.0" encoding="utf-8"?>
<p188:cmLst xmlns:a="http://schemas.openxmlformats.org/drawingml/2006/main" xmlns:r="http://schemas.openxmlformats.org/officeDocument/2006/relationships" xmlns:p188="http://schemas.microsoft.com/office/powerpoint/2018/8/main">
  <p188:cm id="{A31D992E-459C-4595-A535-E0692C8F2F19}" authorId="{7A8BFB4E-2FE6-A55A-6B58-653FE01D8BB5}" status="resolved" created="2024-09-25T08:00:06.483" complete="100000">
    <pc:sldMkLst xmlns:pc="http://schemas.microsoft.com/office/powerpoint/2013/main/command">
      <pc:docMk/>
      <pc:sldMk cId="1088146975" sldId="363"/>
    </pc:sldMkLst>
    <p188:txBody>
      <a:bodyPr/>
      <a:lstStyle/>
      <a:p>
        <a:r>
          <a:rPr lang="en-GB"/>
          <a:t>Hier nochmal kurz erwähnen warum beides.</a:t>
        </a:r>
      </a:p>
    </p188:txBody>
  </p188:cm>
  <p188:cm id="{89897705-AA1A-4D76-9B19-251AC63623C8}" authorId="{7A8BFB4E-2FE6-A55A-6B58-653FE01D8BB5}" status="resolved" created="2024-09-25T08:00:26.013" complete="100000">
    <pc:sldMkLst xmlns:pc="http://schemas.microsoft.com/office/powerpoint/2013/main/command">
      <pc:docMk/>
      <pc:sldMk cId="1088146975" sldId="363"/>
    </pc:sldMkLst>
    <p188:txBody>
      <a:bodyPr/>
      <a:lstStyle/>
      <a:p>
        <a:r>
          <a:rPr lang="en-GB"/>
          <a:t>Textbox mit den knackpunkten von dieser Phase hinzufügen</a:t>
        </a:r>
      </a:p>
    </p188:txBody>
  </p188:cm>
</p188:cmLst>
</file>

<file path=ppt/comments/modernComment_16C_3A91C515.xml><?xml version="1.0" encoding="utf-8"?>
<p188:cmLst xmlns:a="http://schemas.openxmlformats.org/drawingml/2006/main" xmlns:r="http://schemas.openxmlformats.org/officeDocument/2006/relationships" xmlns:p188="http://schemas.microsoft.com/office/powerpoint/2018/8/main">
  <p188:cm id="{7AFA3448-4F31-41CA-A295-81ADF8B5B7CA}" authorId="{7A8BFB4E-2FE6-A55A-6B58-653FE01D8BB5}" status="resolved" created="2024-09-25T07:54:52.190" complete="100000">
    <pc:sldMkLst xmlns:pc="http://schemas.microsoft.com/office/powerpoint/2013/main/command">
      <pc:docMk/>
      <pc:sldMk cId="982631701" sldId="364"/>
    </pc:sldMkLst>
    <p188:txBody>
      <a:bodyPr/>
      <a:lstStyle/>
      <a:p>
        <a:r>
          <a:rPr lang="en-GB"/>
          <a:t>Hier einmal zusammenfassen, was man jetzt für den ganzen log hat. Ggf mit einer graphik die eher aussieht wie ein log… also eine liste von events mit jeweils regeln.</a:t>
        </a:r>
      </a:p>
    </p188:txBody>
  </p188:cm>
</p188:cmLst>
</file>

<file path=ppt/comments/modernComment_16D_EF01205.xml><?xml version="1.0" encoding="utf-8"?>
<p188:cmLst xmlns:a="http://schemas.openxmlformats.org/drawingml/2006/main" xmlns:r="http://schemas.openxmlformats.org/officeDocument/2006/relationships" xmlns:p188="http://schemas.microsoft.com/office/powerpoint/2018/8/main">
  <p188:cm id="{7202F9ED-BD0F-4378-A072-3ED701EE121B}" authorId="{7A8BFB4E-2FE6-A55A-6B58-653FE01D8BB5}" status="resolved" created="2024-09-25T08:01:36.231" complete="100000">
    <pc:sldMkLst xmlns:pc="http://schemas.microsoft.com/office/powerpoint/2013/main/command">
      <pc:docMk/>
      <pc:sldMk cId="250614277" sldId="365"/>
    </pc:sldMkLst>
    <p188:txBody>
      <a:bodyPr/>
      <a:lstStyle/>
      <a:p>
        <a:r>
          <a:rPr lang="en-GB"/>
          <a:t>Hier könntest du dann deine variante dieser output graphik von phase 1 für verwenden.</a:t>
        </a:r>
      </a:p>
    </p188:txBody>
  </p188:cm>
  <p188:cm id="{A76B477D-9BE8-47FE-ADEE-95E281DC3B1B}" authorId="{7A8BFB4E-2FE6-A55A-6B58-653FE01D8BB5}" status="resolved" created="2024-09-25T08:01:43.150" complete="100000">
    <ac:txMkLst xmlns:ac="http://schemas.microsoft.com/office/drawing/2013/main/command">
      <pc:docMk xmlns:pc="http://schemas.microsoft.com/office/powerpoint/2013/main/command"/>
      <pc:sldMk xmlns:pc="http://schemas.microsoft.com/office/powerpoint/2013/main/command" cId="250614277" sldId="365"/>
      <ac:spMk id="4" creationId="{DF7F1E0A-1388-F194-2CA0-873E3D8D15B3}"/>
      <ac:txMk cp="132" len="33">
        <ac:context len="166" hash="3760705110"/>
      </ac:txMk>
    </ac:txMkLst>
    <p188:pos x="4682369" y="1983085"/>
    <p188:txBody>
      <a:bodyPr/>
      <a:lstStyle/>
      <a:p>
        <a:r>
          <a:rPr lang="en-GB"/>
          <a:t>gut</a:t>
        </a:r>
      </a:p>
    </p188:txBody>
  </p188:cm>
  <p188:cm id="{C76F9363-3C50-40C7-A6F7-7BE47290DCDE}" authorId="{7A8BFB4E-2FE6-A55A-6B58-653FE01D8BB5}" status="resolved" created="2024-09-25T08:02:34.848" complete="100000">
    <pc:sldMkLst xmlns:pc="http://schemas.microsoft.com/office/powerpoint/2013/main/command">
      <pc:docMk/>
      <pc:sldMk cId="250614277" sldId="365"/>
    </pc:sldMkLst>
    <p188:txBody>
      <a:bodyPr/>
      <a:lstStyle/>
      <a:p>
        <a:r>
          <a:rPr lang="en-GB"/>
          <a:t>Narrativ muss sien: das ier ist der offensichtliche 1. schritt (also pro event)</a:t>
        </a:r>
      </a:p>
    </p188:txBody>
  </p188:cm>
</p188:cmLst>
</file>

<file path=ppt/comments/modernComment_16F_F4E6097C.xml><?xml version="1.0" encoding="utf-8"?>
<p188:cmLst xmlns:a="http://schemas.openxmlformats.org/drawingml/2006/main" xmlns:r="http://schemas.openxmlformats.org/officeDocument/2006/relationships" xmlns:p188="http://schemas.microsoft.com/office/powerpoint/2018/8/main">
  <p188:cm id="{352304B4-C5FA-455E-83DD-91664E14B520}" authorId="{82A4A633-0245-7BEE-1930-1A184710CD21}" status="resolved" created="2024-09-25T09:03:08.593" complete="100000">
    <pc:sldMkLst xmlns:pc="http://schemas.microsoft.com/office/powerpoint/2013/main/command">
      <pc:docMk/>
      <pc:sldMk cId="4108716412" sldId="367"/>
    </pc:sldMkLst>
    <p188:txBody>
      <a:bodyPr/>
      <a:lstStyle/>
      <a:p>
        <a:r>
          <a:rPr lang="en-US"/>
          <a:t>Use this
Highlight emissionacts</a:t>
        </a:r>
      </a:p>
    </p188:txBody>
  </p188:cm>
  <p188:cm id="{BC7C6137-1989-4342-BB37-1CDBA198AFF3}" authorId="{82A4A633-0245-7BEE-1930-1A184710CD21}" status="resolved" created="2024-10-09T22:53:25.026" complete="100000">
    <pc:sldMkLst xmlns:pc="http://schemas.microsoft.com/office/powerpoint/2013/main/command">
      <pc:docMk/>
      <pc:sldMk cId="4108716412" sldId="367"/>
    </pc:sldMkLst>
    <p188:txBody>
      <a:bodyPr/>
      <a:lstStyle/>
      <a:p>
        <a:r>
          <a:rPr lang="en-US"/>
          <a:t>Add example numbers</a:t>
        </a:r>
      </a:p>
    </p188:txBody>
  </p188:cm>
  <p188:cm id="{DE3F418E-F100-4035-9746-EEFF0988AC46}" authorId="{82A4A633-0245-7BEE-1930-1A184710CD21}" status="resolved" created="2024-10-09T22:53:33.667" complete="100000">
    <pc:sldMkLst xmlns:pc="http://schemas.microsoft.com/office/powerpoint/2013/main/command">
      <pc:docMk/>
      <pc:sldMk cId="4108716412" sldId="367"/>
    </pc:sldMkLst>
    <p188:txBody>
      <a:bodyPr/>
      <a:lstStyle/>
      <a:p>
        <a:r>
          <a:rPr lang="en-US"/>
          <a:t>CA/LCA here?</a:t>
        </a:r>
      </a:p>
    </p188:txBody>
  </p188:cm>
</p188:cmLst>
</file>

<file path=ppt/comments/modernComment_171_3A80C3C.xml><?xml version="1.0" encoding="utf-8"?>
<p188:cmLst xmlns:a="http://schemas.openxmlformats.org/drawingml/2006/main" xmlns:r="http://schemas.openxmlformats.org/officeDocument/2006/relationships" xmlns:p188="http://schemas.microsoft.com/office/powerpoint/2018/8/main">
  <p188:cm id="{A33C33CC-B947-4293-A09C-B18C973BEFF6}" authorId="{7A8BFB4E-2FE6-A55A-6B58-653FE01D8BB5}" status="resolved" created="2024-09-25T08:32:03.104" complete="100000">
    <pc:sldMkLst xmlns:pc="http://schemas.microsoft.com/office/powerpoint/2013/main/command">
      <pc:docMk/>
      <pc:sldMk cId="61344828" sldId="369"/>
    </pc:sldMkLst>
    <p188:txBody>
      <a:bodyPr/>
      <a:lstStyle/>
      <a:p>
        <a:r>
          <a:rPr lang="en-GB"/>
          <a:t>Am besten (mind. Auf der Tonspur) die Measures von den Zielen ableiten, es muss klar sein, warum du diese measures nimmst.</a:t>
        </a:r>
      </a:p>
    </p188:txBody>
  </p188:cm>
  <p188:cm id="{531178EF-FE67-42B1-ABFF-11410A535D71}" authorId="{7A8BFB4E-2FE6-A55A-6B58-653FE01D8BB5}" created="2024-09-25T08:33:22.399">
    <pc:sldMkLst xmlns:pc="http://schemas.microsoft.com/office/powerpoint/2013/main/command">
      <pc:docMk/>
      <pc:sldMk cId="61344828" sldId="369"/>
    </pc:sldMkLst>
    <p188:txBody>
      <a:bodyPr/>
      <a:lstStyle/>
      <a:p>
        <a:r>
          <a:rPr lang="en-GB"/>
          <a:t>Hier auf jeden Fall noch sagen in welcher sprache die implementierung ist, welcher Graph algorithmus und was für ein rechner (Einfach ne textbox dazu)</a:t>
        </a:r>
      </a:p>
    </p188:txBody>
  </p188:cm>
</p188:cmLst>
</file>

<file path=ppt/comments/modernComment_179_8F27454.xml><?xml version="1.0" encoding="utf-8"?>
<p188:cmLst xmlns:a="http://schemas.openxmlformats.org/drawingml/2006/main" xmlns:r="http://schemas.openxmlformats.org/officeDocument/2006/relationships" xmlns:p188="http://schemas.microsoft.com/office/powerpoint/2018/8/main">
  <p188:cm id="{9CAA9286-E449-4291-830A-5FFC64D63868}" authorId="{7A8BFB4E-2FE6-A55A-6B58-653FE01D8BB5}" status="resolved" created="2024-09-25T08:25:01.247" complete="100000">
    <pc:sldMkLst xmlns:pc="http://schemas.microsoft.com/office/powerpoint/2013/main/command">
      <pc:docMk/>
      <pc:sldMk cId="150107220" sldId="377"/>
    </pc:sldMkLst>
    <p188:replyLst>
      <p188:reply id="{E2CDB026-173C-4182-86CE-32B0A5FCA00A}" authorId="{7A8BFB4E-2FE6-A55A-6B58-653FE01D8BB5}" created="2024-09-25T08:26:19.238">
        <p188:txBody>
          <a:bodyPr/>
          <a:lstStyle/>
          <a:p>
            <a:r>
              <a:rPr lang="en-GB"/>
              <a:t>Hier kannst du dann auch auf die zusammenhänge zwischen den regeln eingehen. Das ist vielleicht gut, dann hat dein Publikum das alles verinnerlicht, wenn du änderungen vorschlägst.</a:t>
            </a:r>
          </a:p>
        </p188:txBody>
      </p188:reply>
    </p188:replyLst>
    <p188:txBody>
      <a:bodyPr/>
      <a:lstStyle/>
      <a:p>
        <a:r>
          <a:rPr lang="en-GB"/>
          <a:t>Slide andersrum aufbauen. Anfangen mit dem Graphen. Erst den erklären (was man da sieht etc). Dann sagst du: "okay, jetzt wollen wir diesen graphen nutzen, um die allocations zu machen". Dann sagst du: das banalste ist all targets, … und dann dein geplantes narrativ ohne die unterscheidung mit Hus und Ressources. Das lässt du dann erstmal sacken. </a:t>
        </a:r>
      </a:p>
    </p188:txBody>
  </p188:cm>
  <p188:cm id="{6C8D514A-EACF-4297-B4A0-81351E96B0A2}" authorId="{7A8BFB4E-2FE6-A55A-6B58-653FE01D8BB5}" status="resolved" created="2024-09-25T08:27:13.669" complete="100000">
    <pc:sldMkLst xmlns:pc="http://schemas.microsoft.com/office/powerpoint/2013/main/command">
      <pc:docMk/>
      <pc:sldMk cId="150107220" sldId="377"/>
    </pc:sldMkLst>
    <p188:replyLst>
      <p188:reply id="{272951F7-0CF0-4891-A925-59F457369B4C}" authorId="{7A8BFB4E-2FE6-A55A-6B58-653FE01D8BB5}" created="2024-09-25T08:27:36.056">
        <p188:txBody>
          <a:bodyPr/>
          <a:lstStyle/>
          <a:p>
            <a:r>
              <a:rPr lang="en-GB"/>
              <a:t>Und erst dann die neuen graph strukturen einführen. Das hier ist das herzstück deiner thesis! Frühstücke das nicht nur auf einer Slide ab!</a:t>
            </a:r>
          </a:p>
        </p188:txBody>
      </p188:reply>
      <p188:reply id="{CE472876-BD21-4C70-A37E-845DBCCA6B2A}" authorId="{7A8BFB4E-2FE6-A55A-6B58-653FE01D8BB5}" created="2024-09-25T08:29:21.458">
        <p188:txBody>
          <a:bodyPr/>
          <a:lstStyle/>
          <a:p>
            <a:r>
              <a:rPr lang="en-GB"/>
              <a:t>Die anpasungen explizit motivieren und dann einführen.</a:t>
            </a:r>
          </a:p>
        </p188:txBody>
      </p188:reply>
      <p188:reply id="{D4D0EE4F-8343-4597-88BD-99F515A7714E}" authorId="{7A8BFB4E-2FE6-A55A-6B58-653FE01D8BB5}" created="2024-09-25T08:29:38.658">
        <p188:txBody>
          <a:bodyPr/>
          <a:lstStyle/>
          <a:p>
            <a:r>
              <a:rPr lang="en-GB"/>
              <a:t>Dann kannst du auch richtig schön überleiten zu der evaluation!</a:t>
            </a:r>
          </a:p>
        </p188:txBody>
      </p188:reply>
    </p188:replyLst>
    <p188:txBody>
      <a:bodyPr/>
      <a:lstStyle/>
      <a:p>
        <a:r>
          <a:rPr lang="en-GB"/>
          <a:t>Dann erst mit deinem Beispiel prozess erklären, was die Probleme mit dem vollen Graphen sind. </a:t>
        </a:r>
      </a:p>
    </p188:txBody>
  </p188:cm>
  <p188:cm id="{F2C054D4-C31F-4A98-A53B-C2C613770157}" authorId="{82A4A633-0245-7BEE-1930-1A184710CD21}" status="resolved" created="2024-09-25T08:54:44.026" complete="100000">
    <pc:sldMkLst xmlns:pc="http://schemas.microsoft.com/office/powerpoint/2013/main/command">
      <pc:docMk/>
      <pc:sldMk cId="150107220" sldId="377"/>
    </pc:sldMkLst>
    <p188:txBody>
      <a:bodyPr/>
      <a:lstStyle/>
      <a:p>
        <a:r>
          <a:rPr lang="en-US"/>
          <a:t>Mention algorithm
</a:t>
        </a:r>
      </a:p>
    </p188:txBody>
  </p188:cm>
  <p188:cm id="{9503E78B-6C53-4697-A7B3-06E88949D694}" authorId="{82A4A633-0245-7BEE-1930-1A184710CD21}" status="resolved" created="2024-09-25T08:55:59.316" complete="100000">
    <pc:sldMkLst xmlns:pc="http://schemas.microsoft.com/office/powerpoint/2013/main/command">
      <pc:docMk/>
      <pc:sldMk cId="150107220" sldId="377"/>
    </pc:sldMkLst>
    <p188:txBody>
      <a:bodyPr/>
      <a:lstStyle/>
      <a:p>
        <a:r>
          <a:rPr lang="en-US"/>
          <a:t>In problem slide, show degrees</a:t>
        </a:r>
      </a:p>
    </p188:txBody>
  </p188:cm>
</p188:cmLst>
</file>

<file path=ppt/comments/modernComment_180_C671E4F0.xml><?xml version="1.0" encoding="utf-8"?>
<p188:cmLst xmlns:a="http://schemas.openxmlformats.org/drawingml/2006/main" xmlns:r="http://schemas.openxmlformats.org/officeDocument/2006/relationships" xmlns:p188="http://schemas.microsoft.com/office/powerpoint/2018/8/main">
  <p188:cm id="{3D3E6BA7-34FB-4D9E-AC2D-7A6BB0EAD79F}" authorId="{7A8BFB4E-2FE6-A55A-6B58-653FE01D8BB5}" status="resolved" created="2024-09-25T07:58:08.386" complete="100000">
    <pc:sldMkLst xmlns:pc="http://schemas.microsoft.com/office/powerpoint/2013/main/command">
      <pc:docMk/>
      <pc:sldMk cId="3329352944" sldId="384"/>
    </pc:sldMkLst>
    <p188:txBody>
      <a:bodyPr/>
      <a:lstStyle/>
      <a:p>
        <a:r>
          <a:rPr lang="en-GB"/>
          <a:t>Sowas hier mein ich mit dem output von phase 1</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F43922D-3D08-8246-B0E8-5B6C59FDF0BF}"/>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de-DE"/>
          </a:p>
        </p:txBody>
      </p:sp>
      <p:sp>
        <p:nvSpPr>
          <p:cNvPr id="3" name="Datumsplatzhalter 2">
            <a:extLst>
              <a:ext uri="{FF2B5EF4-FFF2-40B4-BE49-F238E27FC236}">
                <a16:creationId xmlns:a16="http://schemas.microsoft.com/office/drawing/2014/main" id="{AB9A903A-31E6-BB45-A9B0-2462866668F9}"/>
              </a:ext>
            </a:extLst>
          </p:cNvPr>
          <p:cNvSpPr>
            <a:spLocks noGrp="1"/>
          </p:cNvSpPr>
          <p:nvPr>
            <p:ph type="dt" sz="quarter"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CE18A241-6DE6-C34F-8976-9BD1DDC83052}" type="datetimeFigureOut">
              <a:rPr lang="de-DE" altLang="de-DE"/>
              <a:pPr>
                <a:defRPr/>
              </a:pPr>
              <a:t>13.10.2024</a:t>
            </a:fld>
            <a:endParaRPr lang="de-DE" altLang="de-DE"/>
          </a:p>
        </p:txBody>
      </p:sp>
      <p:sp>
        <p:nvSpPr>
          <p:cNvPr id="4" name="Fußzeilenplatzhalter 3">
            <a:extLst>
              <a:ext uri="{FF2B5EF4-FFF2-40B4-BE49-F238E27FC236}">
                <a16:creationId xmlns:a16="http://schemas.microsoft.com/office/drawing/2014/main" id="{2022AB4C-FAB0-1F42-938B-13FB03C28CED}"/>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5" name="Foliennummernplatzhalter 4">
            <a:extLst>
              <a:ext uri="{FF2B5EF4-FFF2-40B4-BE49-F238E27FC236}">
                <a16:creationId xmlns:a16="http://schemas.microsoft.com/office/drawing/2014/main" id="{C7674390-104B-FC40-8D7E-09D105FE243C}"/>
              </a:ext>
            </a:extLst>
          </p:cNvPr>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AF8C2CBB-FA0F-7943-9A08-4F91D9A96376}" type="slidenum">
              <a:rPr lang="de-DE" altLang="de-DE"/>
              <a:pPr/>
              <a:t>‹Nr.›</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A0B55E3-023C-0F4D-BD6E-5D62C95FEA51}"/>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3" name="Datumsplatzhalter 2">
            <a:extLst>
              <a:ext uri="{FF2B5EF4-FFF2-40B4-BE49-F238E27FC236}">
                <a16:creationId xmlns:a16="http://schemas.microsoft.com/office/drawing/2014/main" id="{34E27771-B6D3-5941-8820-A366175446C2}"/>
              </a:ext>
            </a:extLst>
          </p:cNvPr>
          <p:cNvSpPr>
            <a:spLocks noGrp="1"/>
          </p:cNvSpPr>
          <p:nvPr>
            <p:ph type="dt"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73CB2778-62EE-4747-B2D6-09BE6BF17E19}" type="datetimeFigureOut">
              <a:rPr lang="de-DE" altLang="de-DE"/>
              <a:pPr>
                <a:defRPr/>
              </a:pPr>
              <a:t>13.10.2024</a:t>
            </a:fld>
            <a:endParaRPr lang="de-DE" altLang="de-DE"/>
          </a:p>
        </p:txBody>
      </p:sp>
      <p:sp>
        <p:nvSpPr>
          <p:cNvPr id="4" name="Folienbildplatzhalter 3">
            <a:extLst>
              <a:ext uri="{FF2B5EF4-FFF2-40B4-BE49-F238E27FC236}">
                <a16:creationId xmlns:a16="http://schemas.microsoft.com/office/drawing/2014/main" id="{B13AFF54-5E98-8D40-8922-EDF13765B0F9}"/>
              </a:ext>
            </a:extLst>
          </p:cNvPr>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a:extLst>
              <a:ext uri="{FF2B5EF4-FFF2-40B4-BE49-F238E27FC236}">
                <a16:creationId xmlns:a16="http://schemas.microsoft.com/office/drawing/2014/main" id="{1C2AEE65-838F-0344-8DFE-6EC8B00273A6}"/>
              </a:ext>
            </a:extLst>
          </p:cNvPr>
          <p:cNvSpPr>
            <a:spLocks noGrp="1"/>
          </p:cNvSpPr>
          <p:nvPr>
            <p:ph type="body" sz="quarter" idx="3"/>
          </p:nvPr>
        </p:nvSpPr>
        <p:spPr>
          <a:xfrm>
            <a:off x="709613" y="4926013"/>
            <a:ext cx="5680075" cy="4029075"/>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a:t>Textmasterformat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a:extLst>
              <a:ext uri="{FF2B5EF4-FFF2-40B4-BE49-F238E27FC236}">
                <a16:creationId xmlns:a16="http://schemas.microsoft.com/office/drawing/2014/main" id="{D72E9A65-847D-B34B-9084-6343D43CDFBD}"/>
              </a:ext>
            </a:extLst>
          </p:cNvPr>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7" name="Foliennummernplatzhalter 6">
            <a:extLst>
              <a:ext uri="{FF2B5EF4-FFF2-40B4-BE49-F238E27FC236}">
                <a16:creationId xmlns:a16="http://schemas.microsoft.com/office/drawing/2014/main" id="{C9FBEAB0-6CC7-D94B-B3BE-C06421DE6D4C}"/>
              </a:ext>
            </a:extLst>
          </p:cNvPr>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F5800C87-3174-CF49-A606-7BA9CDD6A124}" type="slidenum">
              <a:rPr lang="de-DE" altLang="de-DE"/>
              <a:pPr/>
              <a:t>‹Nr.›</a:t>
            </a:fld>
            <a:endParaRPr lang="de-DE" altLang="de-DE"/>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ＭＳ Ｐゴシック" charset="0"/>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585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5863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58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0679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35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290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901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[NINA]</a:t>
            </a:r>
            <a:endParaRPr lang="en-US" dirty="0"/>
          </a:p>
        </p:txBody>
      </p:sp>
    </p:spTree>
    <p:extLst>
      <p:ext uri="{BB962C8B-B14F-4D97-AF65-F5344CB8AC3E}">
        <p14:creationId xmlns:p14="http://schemas.microsoft.com/office/powerpoint/2010/main" val="374685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Look </a:t>
            </a:r>
            <a:r>
              <a:rPr lang="de-DE" dirty="0" err="1"/>
              <a:t>into</a:t>
            </a:r>
            <a:r>
              <a:rPr lang="de-DE" dirty="0"/>
              <a:t> </a:t>
            </a:r>
            <a:r>
              <a:rPr lang="de-DE" dirty="0" err="1"/>
              <a:t>more</a:t>
            </a:r>
            <a:r>
              <a:rPr lang="de-DE" dirty="0"/>
              <a:t> </a:t>
            </a:r>
            <a:r>
              <a:rPr lang="de-DE" dirty="0" err="1"/>
              <a:t>details</a:t>
            </a:r>
            <a:r>
              <a:rPr lang="de-DE" dirty="0"/>
              <a:t> </a:t>
            </a:r>
            <a:r>
              <a:rPr lang="de-DE" dirty="0" err="1"/>
              <a:t>how</a:t>
            </a:r>
            <a:r>
              <a:rPr lang="de-DE" dirty="0"/>
              <a:t> </a:t>
            </a:r>
            <a:r>
              <a:rPr lang="de-DE" dirty="0" err="1"/>
              <a:t>deliver</a:t>
            </a:r>
            <a:r>
              <a:rPr lang="de-DE" dirty="0"/>
              <a:t> </a:t>
            </a:r>
            <a:r>
              <a:rPr lang="de-DE" dirty="0" err="1"/>
              <a:t>is</a:t>
            </a:r>
            <a:r>
              <a:rPr lang="de-DE" dirty="0"/>
              <a:t> </a:t>
            </a:r>
            <a:r>
              <a:rPr lang="de-DE" dirty="0" err="1"/>
              <a:t>allocated</a:t>
            </a:r>
            <a:endParaRPr lang="de-DE" dirty="0"/>
          </a:p>
          <a:p>
            <a:r>
              <a:rPr lang="de-DE" dirty="0"/>
              <a:t>BFS</a:t>
            </a:r>
          </a:p>
          <a:p>
            <a:r>
              <a:rPr lang="de-DE" dirty="0" err="1"/>
              <a:t>Belongs</a:t>
            </a:r>
            <a:r>
              <a:rPr lang="de-DE" dirty="0"/>
              <a:t> </a:t>
            </a:r>
            <a:r>
              <a:rPr lang="de-DE" dirty="0" err="1"/>
              <a:t>to</a:t>
            </a:r>
            <a:r>
              <a:rPr lang="de-DE" dirty="0"/>
              <a:t> </a:t>
            </a:r>
            <a:r>
              <a:rPr lang="de-DE" dirty="0" err="1"/>
              <a:t>order</a:t>
            </a:r>
            <a:r>
              <a:rPr lang="de-DE" dirty="0"/>
              <a:t> 2 -&gt; item 3+4</a:t>
            </a:r>
          </a:p>
          <a:p>
            <a:r>
              <a:rPr lang="en-US" dirty="0"/>
              <a:t>Vehicle makes graph too connected!</a:t>
            </a:r>
          </a:p>
          <a:p>
            <a:r>
              <a:rPr lang="en-US" dirty="0"/>
              <a:t>In the long run, very high degree</a:t>
            </a:r>
          </a:p>
          <a:p>
            <a:r>
              <a:rPr lang="en-US" dirty="0"/>
              <a:t>We therefore distinguish</a:t>
            </a:r>
          </a:p>
        </p:txBody>
      </p:sp>
    </p:spTree>
    <p:extLst>
      <p:ext uri="{BB962C8B-B14F-4D97-AF65-F5344CB8AC3E}">
        <p14:creationId xmlns:p14="http://schemas.microsoft.com/office/powerpoint/2010/main" val="292566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9186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660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Hinge – Hinge – AT &lt; PT &lt; CT &lt; CTHU</a:t>
            </a:r>
          </a:p>
          <a:p>
            <a:r>
              <a:rPr lang="de-DE" dirty="0"/>
              <a:t>CTHU: </a:t>
            </a:r>
            <a:r>
              <a:rPr lang="de-DE" dirty="0" err="1"/>
              <a:t>Alloc</a:t>
            </a:r>
            <a:r>
              <a:rPr lang="de-DE" dirty="0"/>
              <a:t> </a:t>
            </a:r>
            <a:r>
              <a:rPr lang="de-DE" dirty="0" err="1"/>
              <a:t>to</a:t>
            </a:r>
            <a:r>
              <a:rPr lang="de-DE" dirty="0"/>
              <a:t> all </a:t>
            </a:r>
            <a:r>
              <a:rPr lang="de-DE" dirty="0" err="1"/>
              <a:t>only</a:t>
            </a:r>
            <a:r>
              <a:rPr lang="de-DE" dirty="0"/>
              <a:t> in 4/30 </a:t>
            </a:r>
            <a:r>
              <a:rPr lang="de-DE" dirty="0" err="1"/>
              <a:t>ots</a:t>
            </a:r>
            <a:r>
              <a:rPr lang="de-DE" dirty="0"/>
              <a:t>!</a:t>
            </a:r>
          </a:p>
          <a:p>
            <a:endParaRPr lang="en-US" dirty="0"/>
          </a:p>
          <a:p>
            <a:r>
              <a:rPr lang="en-US" dirty="0"/>
              <a:t>Distances: Mostly low (especially OM)</a:t>
            </a:r>
          </a:p>
          <a:p>
            <a:r>
              <a:rPr lang="en-US" dirty="0"/>
              <a:t>Hinge greatest distances</a:t>
            </a:r>
          </a:p>
        </p:txBody>
      </p:sp>
    </p:spTree>
    <p:extLst>
      <p:ext uri="{BB962C8B-B14F-4D97-AF65-F5344CB8AC3E}">
        <p14:creationId xmlns:p14="http://schemas.microsoft.com/office/powerpoint/2010/main" val="3683240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Runtime</a:t>
            </a:r>
            <a:r>
              <a:rPr lang="de-DE" dirty="0"/>
              <a:t> </a:t>
            </a:r>
            <a:r>
              <a:rPr lang="de-DE" dirty="0" err="1"/>
              <a:t>vs</a:t>
            </a:r>
            <a:r>
              <a:rPr lang="de-DE" dirty="0"/>
              <a:t> (</a:t>
            </a:r>
            <a:r>
              <a:rPr lang="de-DE" dirty="0" err="1"/>
              <a:t>left</a:t>
            </a:r>
            <a:r>
              <a:rPr lang="de-DE" dirty="0"/>
              <a:t>: </a:t>
            </a:r>
            <a:r>
              <a:rPr lang="de-DE" dirty="0" err="1"/>
              <a:t>numEdges</a:t>
            </a:r>
            <a:r>
              <a:rPr lang="de-DE" dirty="0"/>
              <a:t>, </a:t>
            </a:r>
            <a:r>
              <a:rPr lang="de-DE" dirty="0" err="1"/>
              <a:t>right</a:t>
            </a:r>
            <a:r>
              <a:rPr lang="de-DE" dirty="0"/>
              <a:t>: </a:t>
            </a:r>
            <a:r>
              <a:rPr lang="de-DE" dirty="0" err="1"/>
              <a:t>maxDegree</a:t>
            </a:r>
            <a:r>
              <a:rPr lang="de-DE" dirty="0"/>
              <a:t>)</a:t>
            </a:r>
          </a:p>
          <a:p>
            <a:r>
              <a:rPr lang="de-DE" dirty="0" err="1"/>
              <a:t>Highest</a:t>
            </a:r>
            <a:r>
              <a:rPr lang="de-DE" dirty="0"/>
              <a:t> </a:t>
            </a:r>
            <a:r>
              <a:rPr lang="de-DE" dirty="0" err="1"/>
              <a:t>runtimes</a:t>
            </a:r>
            <a:r>
              <a:rPr lang="de-DE" dirty="0"/>
              <a:t>: Hinge </a:t>
            </a:r>
            <a:r>
              <a:rPr lang="de-DE" dirty="0" err="1"/>
              <a:t>manufacturing</a:t>
            </a:r>
            <a:r>
              <a:rPr lang="de-DE" dirty="0"/>
              <a:t> OCEL</a:t>
            </a:r>
            <a:endParaRPr lang="en-US" dirty="0"/>
          </a:p>
          <a:p>
            <a:endParaRPr lang="en-US" dirty="0"/>
          </a:p>
          <a:p>
            <a:r>
              <a:rPr lang="en-US" dirty="0"/>
              <a:t>Runtime correlates with </a:t>
            </a:r>
            <a:r>
              <a:rPr lang="en-US" dirty="0" err="1"/>
              <a:t>numEdges</a:t>
            </a:r>
            <a:r>
              <a:rPr lang="en-US" dirty="0"/>
              <a:t> and </a:t>
            </a:r>
            <a:r>
              <a:rPr lang="en-US" dirty="0" err="1"/>
              <a:t>maxDegree</a:t>
            </a:r>
            <a:endParaRPr lang="en-US" dirty="0"/>
          </a:p>
          <a:p>
            <a:r>
              <a:rPr lang="en-US" dirty="0"/>
              <a:t>Runtime with HU interaction graph significantly less</a:t>
            </a:r>
            <a:endParaRPr lang="de-DE" dirty="0"/>
          </a:p>
        </p:txBody>
      </p:sp>
    </p:spTree>
    <p:extLst>
      <p:ext uri="{BB962C8B-B14F-4D97-AF65-F5344CB8AC3E}">
        <p14:creationId xmlns:p14="http://schemas.microsoft.com/office/powerpoint/2010/main" val="187825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7">
            <a:extLst>
              <a:ext uri="{FF2B5EF4-FFF2-40B4-BE49-F238E27FC236}">
                <a16:creationId xmlns:a16="http://schemas.microsoft.com/office/drawing/2014/main" id="{F7DC4A8C-8072-BF44-AFE9-58CF630B93AF}"/>
              </a:ext>
            </a:extLst>
          </p:cNvPr>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pic>
        <p:nvPicPr>
          <p:cNvPr id="8" name="Picture 12">
            <a:extLst>
              <a:ext uri="{FF2B5EF4-FFF2-40B4-BE49-F238E27FC236}">
                <a16:creationId xmlns:a16="http://schemas.microsoft.com/office/drawing/2014/main" id="{FB6EA582-6482-5B41-BB21-3A7BA5BDEC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2011618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a:extLst>
              <a:ext uri="{FF2B5EF4-FFF2-40B4-BE49-F238E27FC236}">
                <a16:creationId xmlns:a16="http://schemas.microsoft.com/office/drawing/2014/main" id="{B7BD171A-901A-D242-955B-355B88AB6D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152525"/>
            <a:ext cx="114808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platzhalter 9"/>
          <p:cNvSpPr>
            <a:spLocks noGrp="1"/>
          </p:cNvSpPr>
          <p:nvPr>
            <p:ph type="body" sz="quarter" idx="13"/>
          </p:nvPr>
        </p:nvSpPr>
        <p:spPr>
          <a:xfrm>
            <a:off x="383117" y="5359401"/>
            <a:ext cx="11484000" cy="499533"/>
          </a:xfrm>
          <a:prstGeom prst="rect">
            <a:avLst/>
          </a:prstGeom>
        </p:spPr>
        <p:txBody>
          <a:bodyPr>
            <a:normAutofit/>
          </a:bodyPr>
          <a:lstStyle>
            <a:lvl1pPr marL="0" indent="0" algn="r">
              <a:buNone/>
              <a:defRPr sz="900" baseline="0"/>
            </a:lvl1pPr>
          </a:lstStyle>
          <a:p>
            <a:pPr lvl="0"/>
            <a:r>
              <a:rPr lang="en-GB" dirty="0"/>
              <a:t>Click to edit Master text styles</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dirty="0"/>
              <a:t>Click to edit Master title style</a:t>
            </a:r>
            <a:endParaRPr lang="en-US" dirty="0"/>
          </a:p>
        </p:txBody>
      </p:sp>
      <p:cxnSp>
        <p:nvCxnSpPr>
          <p:cNvPr id="2" name="Gerader Verbinder 1">
            <a:extLst>
              <a:ext uri="{FF2B5EF4-FFF2-40B4-BE49-F238E27FC236}">
                <a16:creationId xmlns:a16="http://schemas.microsoft.com/office/drawing/2014/main" id="{86112635-2E10-1734-C117-8FF2E01D27BD}"/>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57290892-636B-D4C5-3FF0-C42FD99AD613}"/>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713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84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GB"/>
              <a:t>Click to edit Master text styles</a:t>
            </a:r>
          </a:p>
        </p:txBody>
      </p:sp>
      <p:sp>
        <p:nvSpPr>
          <p:cNvPr id="9" name="Diagrammplatzhalter 8"/>
          <p:cNvSpPr>
            <a:spLocks noGrp="1"/>
          </p:cNvSpPr>
          <p:nvPr>
            <p:ph type="chart" sz="quarter" idx="13"/>
          </p:nvPr>
        </p:nvSpPr>
        <p:spPr>
          <a:xfrm>
            <a:off x="383117" y="1684800"/>
            <a:ext cx="11484000" cy="3632200"/>
          </a:xfrm>
          <a:prstGeom prst="rect">
            <a:avLst/>
          </a:prstGeom>
        </p:spPr>
        <p:txBody>
          <a:bodyPr lIns="0" tIns="0" rIns="0" bIns="0"/>
          <a:lstStyle/>
          <a:p>
            <a:pPr lvl="0"/>
            <a:r>
              <a:rPr lang="en-GB" noProof="0"/>
              <a:t>Click icon to add chart</a:t>
            </a:r>
            <a:endParaRPr lang="de-DE" noProof="0"/>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AC6B085E-13D4-EA91-A795-2B2031042C49}"/>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2DBCA401-52A0-4623-CDD2-2439E13EB31F}"/>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239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9C06D2-0E58-C840-945B-31E9508A87A6}"/>
              </a:ext>
            </a:extLst>
          </p:cNvPr>
          <p:cNvSpPr txBox="1">
            <a:spLocks/>
          </p:cNvSpPr>
          <p:nvPr/>
        </p:nvSpPr>
        <p:spPr>
          <a:xfrm>
            <a:off x="382588"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a:solidFill>
                  <a:schemeClr val="tx2"/>
                </a:solidFill>
              </a:rPr>
              <a:t>Vielen Dank</a:t>
            </a:r>
            <a:br>
              <a:rPr lang="de-DE" altLang="de-DE" sz="3200" b="1">
                <a:solidFill>
                  <a:schemeClr val="tx2"/>
                </a:solidFill>
              </a:rPr>
            </a:br>
            <a:r>
              <a:rPr lang="de-DE" altLang="de-DE" sz="3200" b="1">
                <a:solidFill>
                  <a:schemeClr val="tx2"/>
                </a:solidFill>
              </a:rPr>
              <a:t>für Ihre Aufmerksamkeit</a:t>
            </a:r>
            <a:endParaRPr lang="en-US" altLang="de-DE" sz="3200" b="1">
              <a:solidFill>
                <a:schemeClr val="tx2"/>
              </a:solidFill>
            </a:endParaRPr>
          </a:p>
        </p:txBody>
      </p:sp>
      <p:cxnSp>
        <p:nvCxnSpPr>
          <p:cNvPr id="4" name="Gerader Verbinder 11">
            <a:extLst>
              <a:ext uri="{FF2B5EF4-FFF2-40B4-BE49-F238E27FC236}">
                <a16:creationId xmlns:a16="http://schemas.microsoft.com/office/drawing/2014/main" id="{9F7E5CEE-1C0A-9C44-8898-F499D9A7AE40}"/>
              </a:ext>
            </a:extLst>
          </p:cNvPr>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12">
            <a:extLst>
              <a:ext uri="{FF2B5EF4-FFF2-40B4-BE49-F238E27FC236}">
                <a16:creationId xmlns:a16="http://schemas.microsoft.com/office/drawing/2014/main" id="{F2A702E0-EBBD-CE48-9546-2CC32379EC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platzhalter 24"/>
          <p:cNvSpPr>
            <a:spLocks noGrp="1"/>
          </p:cNvSpPr>
          <p:nvPr>
            <p:ph type="body" sz="quarter" idx="11"/>
          </p:nvPr>
        </p:nvSpPr>
        <p:spPr>
          <a:xfrm>
            <a:off x="384000" y="3988800"/>
            <a:ext cx="114840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GB"/>
              <a:t>Click to edit Master text styles</a:t>
            </a:r>
          </a:p>
        </p:txBody>
      </p:sp>
    </p:spTree>
    <p:extLst>
      <p:ext uri="{BB962C8B-B14F-4D97-AF65-F5344CB8AC3E}">
        <p14:creationId xmlns:p14="http://schemas.microsoft.com/office/powerpoint/2010/main" val="1122482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cxnSp>
        <p:nvCxnSpPr>
          <p:cNvPr id="2" name="Gerader Verbinder 1">
            <a:extLst>
              <a:ext uri="{FF2B5EF4-FFF2-40B4-BE49-F238E27FC236}">
                <a16:creationId xmlns:a16="http://schemas.microsoft.com/office/drawing/2014/main" id="{0F32C0CB-191C-C1BC-E03D-BDC88267CD4E}"/>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20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7">
            <a:extLst>
              <a:ext uri="{FF2B5EF4-FFF2-40B4-BE49-F238E27FC236}">
                <a16:creationId xmlns:a16="http://schemas.microsoft.com/office/drawing/2014/main" id="{F7DC4A8C-8072-BF44-AFE9-58CF630B93AF}"/>
              </a:ext>
            </a:extLst>
          </p:cNvPr>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52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2" name="Picture 2">
            <a:extLst>
              <a:ext uri="{FF2B5EF4-FFF2-40B4-BE49-F238E27FC236}">
                <a16:creationId xmlns:a16="http://schemas.microsoft.com/office/drawing/2014/main" id="{5FA18BFB-8EF1-50C8-DFF0-EC74230E4AA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769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a:extLst>
              <a:ext uri="{FF2B5EF4-FFF2-40B4-BE49-F238E27FC236}">
                <a16:creationId xmlns:a16="http://schemas.microsoft.com/office/drawing/2014/main" id="{917BEC67-F835-5348-B02C-813157DFC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2" name="Picture 2">
            <a:extLst>
              <a:ext uri="{FF2B5EF4-FFF2-40B4-BE49-F238E27FC236}">
                <a16:creationId xmlns:a16="http://schemas.microsoft.com/office/drawing/2014/main" id="{C8FF57E0-0EBA-1065-9A49-E566A9F688D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491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pic>
        <p:nvPicPr>
          <p:cNvPr id="5" name="Grafik 9">
            <a:extLst>
              <a:ext uri="{FF2B5EF4-FFF2-40B4-BE49-F238E27FC236}">
                <a16:creationId xmlns:a16="http://schemas.microsoft.com/office/drawing/2014/main" id="{F3D972BC-9AF9-3D46-A807-E76E500424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384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1" name="Subtitle 2"/>
          <p:cNvSpPr>
            <a:spLocks noGrp="1"/>
          </p:cNvSpPr>
          <p:nvPr>
            <p:ph type="subTitle" idx="1"/>
          </p:nvPr>
        </p:nvSpPr>
        <p:spPr>
          <a:xfrm>
            <a:off x="384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2" name="Picture 2">
            <a:extLst>
              <a:ext uri="{FF2B5EF4-FFF2-40B4-BE49-F238E27FC236}">
                <a16:creationId xmlns:a16="http://schemas.microsoft.com/office/drawing/2014/main" id="{C31E8469-8DE1-B2F9-C845-AC6A30A867C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695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7">
            <a:extLst>
              <a:ext uri="{FF2B5EF4-FFF2-40B4-BE49-F238E27FC236}">
                <a16:creationId xmlns:a16="http://schemas.microsoft.com/office/drawing/2014/main" id="{8C877B59-7A2B-524A-873D-F067200F22BA}"/>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2"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2" name="Picture 2">
            <a:extLst>
              <a:ext uri="{FF2B5EF4-FFF2-40B4-BE49-F238E27FC236}">
                <a16:creationId xmlns:a16="http://schemas.microsoft.com/office/drawing/2014/main" id="{71E407D4-6F46-C912-8FC0-A320F55259F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784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4" name="Gerader Verbinder 7">
            <a:extLst>
              <a:ext uri="{FF2B5EF4-FFF2-40B4-BE49-F238E27FC236}">
                <a16:creationId xmlns:a16="http://schemas.microsoft.com/office/drawing/2014/main" id="{90248F1C-AF61-764E-B41C-36BA1EF13609}"/>
              </a:ext>
            </a:extLst>
          </p:cNvPr>
          <p:cNvCxnSpPr/>
          <p:nvPr/>
        </p:nvCxnSpPr>
        <p:spPr>
          <a:xfrm>
            <a:off x="392113"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9" name="Subtitle 2"/>
          <p:cNvSpPr>
            <a:spLocks noGrp="1"/>
          </p:cNvSpPr>
          <p:nvPr>
            <p:ph type="subTitle" idx="1"/>
          </p:nvPr>
        </p:nvSpPr>
        <p:spPr>
          <a:xfrm>
            <a:off x="384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pic>
        <p:nvPicPr>
          <p:cNvPr id="2" name="Picture 2">
            <a:extLst>
              <a:ext uri="{FF2B5EF4-FFF2-40B4-BE49-F238E27FC236}">
                <a16:creationId xmlns:a16="http://schemas.microsoft.com/office/drawing/2014/main" id="{C2495422-865D-7F1E-64DE-ED330D4E9D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503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9"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EEE8DDA0-FA35-A71F-2532-B3A6A0A7B2BC}"/>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6860B6C5-FDFF-D663-8DD3-B682F785E54B}"/>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33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a:extLst>
              <a:ext uri="{FF2B5EF4-FFF2-40B4-BE49-F238E27FC236}">
                <a16:creationId xmlns:a16="http://schemas.microsoft.com/office/drawing/2014/main" id="{917BEC67-F835-5348-B02C-813157DFCE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a:extLst>
              <a:ext uri="{FF2B5EF4-FFF2-40B4-BE49-F238E27FC236}">
                <a16:creationId xmlns:a16="http://schemas.microsoft.com/office/drawing/2014/main" id="{5D0A0716-31F7-ED4E-8200-1044F73F90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6"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775600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halt_Aufzählung">
    <p:spTree>
      <p:nvGrpSpPr>
        <p:cNvPr id="1" name=""/>
        <p:cNvGrpSpPr/>
        <p:nvPr/>
      </p:nvGrpSpPr>
      <p:grpSpPr>
        <a:xfrm>
          <a:off x="0" y="0"/>
          <a:ext cx="0" cy="0"/>
          <a:chOff x="0" y="0"/>
          <a:chExt cx="0" cy="0"/>
        </a:xfrm>
      </p:grpSpPr>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9"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grpSp>
        <p:nvGrpSpPr>
          <p:cNvPr id="16" name="Group 15"/>
          <p:cNvGrpSpPr/>
          <p:nvPr userDrawn="1"/>
        </p:nvGrpSpPr>
        <p:grpSpPr>
          <a:xfrm>
            <a:off x="5829288" y="1716738"/>
            <a:ext cx="330212" cy="1331262"/>
            <a:chOff x="5016500" y="1752600"/>
            <a:chExt cx="571500" cy="1651000"/>
          </a:xfrm>
        </p:grpSpPr>
        <p:cxnSp>
          <p:nvCxnSpPr>
            <p:cNvPr id="17" name="Straight Connector 16"/>
            <p:cNvCxnSpPr/>
            <p:nvPr/>
          </p:nvCxnSpPr>
          <p:spPr>
            <a:xfrm>
              <a:off x="5016500" y="1752600"/>
              <a:ext cx="571500" cy="8255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16500" y="2578100"/>
              <a:ext cx="571500" cy="8255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sz="quarter" idx="15" hasCustomPrompt="1"/>
          </p:nvPr>
        </p:nvSpPr>
        <p:spPr>
          <a:xfrm>
            <a:off x="446882" y="1716738"/>
            <a:ext cx="5174456" cy="1331262"/>
          </a:xfrm>
          <a:prstGeom prst="rect">
            <a:avLst/>
          </a:prstGeom>
        </p:spPr>
        <p:txBody>
          <a:bodyPr/>
          <a:lstStyle>
            <a:lvl1pPr>
              <a:defRPr sz="1600" baseline="0"/>
            </a:lvl1pPr>
          </a:lstStyle>
          <a:p>
            <a:pPr lvl="0"/>
            <a:r>
              <a:rPr lang="en-GB" dirty="0"/>
              <a:t>Current Situation</a:t>
            </a:r>
            <a:endParaRPr lang="en-US" dirty="0"/>
          </a:p>
        </p:txBody>
      </p:sp>
      <p:sp>
        <p:nvSpPr>
          <p:cNvPr id="20" name="Text Placeholder 2"/>
          <p:cNvSpPr>
            <a:spLocks noGrp="1"/>
          </p:cNvSpPr>
          <p:nvPr>
            <p:ph type="body" sz="quarter" idx="16" hasCustomPrompt="1"/>
          </p:nvPr>
        </p:nvSpPr>
        <p:spPr>
          <a:xfrm>
            <a:off x="6367450" y="1716738"/>
            <a:ext cx="5377669" cy="1331262"/>
          </a:xfrm>
          <a:prstGeom prst="rect">
            <a:avLst/>
          </a:prstGeom>
        </p:spPr>
        <p:txBody>
          <a:bodyPr/>
          <a:lstStyle>
            <a:lvl1pPr>
              <a:defRPr sz="1600" baseline="0"/>
            </a:lvl1pPr>
          </a:lstStyle>
          <a:p>
            <a:pPr lvl="0"/>
            <a:r>
              <a:rPr lang="en-GB" dirty="0"/>
              <a:t>Target Situation</a:t>
            </a:r>
            <a:endParaRPr lang="en-US" dirty="0"/>
          </a:p>
        </p:txBody>
      </p:sp>
      <p:sp>
        <p:nvSpPr>
          <p:cNvPr id="23" name="Content Placeholder 22"/>
          <p:cNvSpPr>
            <a:spLocks noGrp="1"/>
          </p:cNvSpPr>
          <p:nvPr>
            <p:ph sz="quarter" idx="17" hasCustomPrompt="1"/>
          </p:nvPr>
        </p:nvSpPr>
        <p:spPr>
          <a:xfrm>
            <a:off x="446882" y="5586005"/>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4" name="Content Placeholder 22"/>
          <p:cNvSpPr>
            <a:spLocks noGrp="1"/>
          </p:cNvSpPr>
          <p:nvPr>
            <p:ph sz="quarter" idx="18" hasCustomPrompt="1"/>
          </p:nvPr>
        </p:nvSpPr>
        <p:spPr>
          <a:xfrm>
            <a:off x="8276961" y="5588000"/>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5" name="Content Placeholder 22"/>
          <p:cNvSpPr>
            <a:spLocks noGrp="1"/>
          </p:cNvSpPr>
          <p:nvPr>
            <p:ph sz="quarter" idx="19" hasCustomPrompt="1"/>
          </p:nvPr>
        </p:nvSpPr>
        <p:spPr>
          <a:xfrm>
            <a:off x="4361922" y="5588000"/>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6" name="Text Placeholder 2"/>
          <p:cNvSpPr>
            <a:spLocks noGrp="1"/>
          </p:cNvSpPr>
          <p:nvPr>
            <p:ph type="body" sz="quarter" idx="20" hasCustomPrompt="1"/>
          </p:nvPr>
        </p:nvSpPr>
        <p:spPr>
          <a:xfrm>
            <a:off x="446882" y="3318555"/>
            <a:ext cx="11298237" cy="1820711"/>
          </a:xfrm>
          <a:prstGeom prst="rect">
            <a:avLst/>
          </a:prstGeom>
        </p:spPr>
        <p:txBody>
          <a:bodyPr/>
          <a:lstStyle>
            <a:lvl1pPr>
              <a:defRPr sz="1600" baseline="0"/>
            </a:lvl1pPr>
          </a:lstStyle>
          <a:p>
            <a:pPr lvl="0"/>
            <a:r>
              <a:rPr lang="en-GB" dirty="0"/>
              <a:t>What are you doing and how are you doing it?</a:t>
            </a:r>
            <a:endParaRPr lang="en-US" dirty="0"/>
          </a:p>
        </p:txBody>
      </p:sp>
      <p:cxnSp>
        <p:nvCxnSpPr>
          <p:cNvPr id="2" name="Gerader Verbinder 1">
            <a:extLst>
              <a:ext uri="{FF2B5EF4-FFF2-40B4-BE49-F238E27FC236}">
                <a16:creationId xmlns:a16="http://schemas.microsoft.com/office/drawing/2014/main" id="{8FE80E82-6BF0-C4FD-B139-F734CB45773B}"/>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5067D7C9-71A5-DF10-2ECB-416F677AFF17}"/>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866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7" name="Textplatzhalter 6"/>
          <p:cNvSpPr>
            <a:spLocks noGrp="1"/>
          </p:cNvSpPr>
          <p:nvPr>
            <p:ph type="body" sz="quarter" idx="12"/>
          </p:nvPr>
        </p:nvSpPr>
        <p:spPr>
          <a:xfrm>
            <a:off x="383117" y="1684801"/>
            <a:ext cx="11484000" cy="3751263"/>
          </a:xfrm>
          <a:prstGeom prst="rect">
            <a:avLst/>
          </a:prstGeom>
        </p:spPr>
        <p:txBody>
          <a:bodyPr lIns="0" tIns="0" rIns="0" bIns="0"/>
          <a:lstStyle>
            <a:lvl1pPr marL="0" indent="0">
              <a:buFontTx/>
              <a:buNone/>
              <a:defRPr/>
            </a:lvl1pPr>
          </a:lstStyle>
          <a:p>
            <a:pPr lvl="0"/>
            <a:r>
              <a:rPr lang="en-GB"/>
              <a:t>Click to edit Master text styles</a:t>
            </a:r>
          </a:p>
        </p:txBody>
      </p:sp>
      <p:sp>
        <p:nvSpPr>
          <p:cNvPr id="5"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4" name="Gerader Verbinder 3">
            <a:extLst>
              <a:ext uri="{FF2B5EF4-FFF2-40B4-BE49-F238E27FC236}">
                <a16:creationId xmlns:a16="http://schemas.microsoft.com/office/drawing/2014/main" id="{EA1EC04B-0B17-E12E-2727-8BCABD976884}"/>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5DF3081-6169-A172-A4D7-5953CA1F22C6}"/>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57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a:extLst>
              <a:ext uri="{FF2B5EF4-FFF2-40B4-BE49-F238E27FC236}">
                <a16:creationId xmlns:a16="http://schemas.microsoft.com/office/drawing/2014/main" id="{6ADB85FB-90AA-C049-AC21-2D45BBAC2D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75" y="1684338"/>
            <a:ext cx="3635375"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11"/>
          <p:cNvSpPr>
            <a:spLocks noGrp="1"/>
          </p:cNvSpPr>
          <p:nvPr>
            <p:ph type="body" sz="quarter" idx="14"/>
          </p:nvPr>
        </p:nvSpPr>
        <p:spPr>
          <a:xfrm>
            <a:off x="383117" y="1684800"/>
            <a:ext cx="7560000" cy="3985955"/>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7"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8" name="Text Placeholder 8"/>
          <p:cNvSpPr>
            <a:spLocks noGrp="1"/>
          </p:cNvSpPr>
          <p:nvPr>
            <p:ph type="body" sz="quarter" idx="15"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226C5DE9-EF04-C9D8-B154-4144ED773B06}"/>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FC04DA15-0E94-CE2A-0CDC-53D246B69BC8}"/>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98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4" name="Grafik 7">
            <a:extLst>
              <a:ext uri="{FF2B5EF4-FFF2-40B4-BE49-F238E27FC236}">
                <a16:creationId xmlns:a16="http://schemas.microsoft.com/office/drawing/2014/main" id="{B7BD171A-901A-D242-955B-355B88AB6D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152525"/>
            <a:ext cx="114808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platzhalter 9"/>
          <p:cNvSpPr>
            <a:spLocks noGrp="1"/>
          </p:cNvSpPr>
          <p:nvPr>
            <p:ph type="body" sz="quarter" idx="13"/>
          </p:nvPr>
        </p:nvSpPr>
        <p:spPr>
          <a:xfrm>
            <a:off x="383117" y="5359401"/>
            <a:ext cx="11484000" cy="499533"/>
          </a:xfrm>
          <a:prstGeom prst="rect">
            <a:avLst/>
          </a:prstGeom>
        </p:spPr>
        <p:txBody>
          <a:bodyPr>
            <a:normAutofit/>
          </a:bodyPr>
          <a:lstStyle>
            <a:lvl1pPr marL="0" indent="0" algn="r">
              <a:buNone/>
              <a:defRPr sz="900" baseline="0"/>
            </a:lvl1pPr>
          </a:lstStyle>
          <a:p>
            <a:pPr lvl="0"/>
            <a:r>
              <a:rPr lang="en-GB" dirty="0"/>
              <a:t>Click to edit Master text styles</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dirty="0"/>
              <a:t>Click to edit Master title style</a:t>
            </a:r>
            <a:endParaRPr lang="en-US" dirty="0"/>
          </a:p>
        </p:txBody>
      </p:sp>
      <p:cxnSp>
        <p:nvCxnSpPr>
          <p:cNvPr id="2" name="Gerader Verbinder 1">
            <a:extLst>
              <a:ext uri="{FF2B5EF4-FFF2-40B4-BE49-F238E27FC236}">
                <a16:creationId xmlns:a16="http://schemas.microsoft.com/office/drawing/2014/main" id="{86112635-2E10-1734-C117-8FF2E01D27BD}"/>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57290892-636B-D4C5-3FF0-C42FD99AD613}"/>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094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84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GB"/>
              <a:t>Click to edit Master text styles</a:t>
            </a:r>
          </a:p>
        </p:txBody>
      </p:sp>
      <p:sp>
        <p:nvSpPr>
          <p:cNvPr id="9" name="Diagrammplatzhalter 8"/>
          <p:cNvSpPr>
            <a:spLocks noGrp="1"/>
          </p:cNvSpPr>
          <p:nvPr>
            <p:ph type="chart" sz="quarter" idx="13"/>
          </p:nvPr>
        </p:nvSpPr>
        <p:spPr>
          <a:xfrm>
            <a:off x="383117" y="1684800"/>
            <a:ext cx="11484000" cy="3632200"/>
          </a:xfrm>
          <a:prstGeom prst="rect">
            <a:avLst/>
          </a:prstGeom>
        </p:spPr>
        <p:txBody>
          <a:bodyPr lIns="0" tIns="0" rIns="0" bIns="0"/>
          <a:lstStyle/>
          <a:p>
            <a:pPr lvl="0"/>
            <a:r>
              <a:rPr lang="en-GB" noProof="0"/>
              <a:t>Click icon to add chart</a:t>
            </a:r>
            <a:endParaRPr lang="de-DE" noProof="0"/>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AC6B085E-13D4-EA91-A795-2B2031042C49}"/>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2DBCA401-52A0-4623-CDD2-2439E13EB31F}"/>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037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9C06D2-0E58-C840-945B-31E9508A87A6}"/>
              </a:ext>
            </a:extLst>
          </p:cNvPr>
          <p:cNvSpPr txBox="1">
            <a:spLocks/>
          </p:cNvSpPr>
          <p:nvPr/>
        </p:nvSpPr>
        <p:spPr>
          <a:xfrm>
            <a:off x="382588"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a:solidFill>
                  <a:schemeClr val="tx2"/>
                </a:solidFill>
              </a:rPr>
              <a:t>Vielen Dank</a:t>
            </a:r>
            <a:br>
              <a:rPr lang="de-DE" altLang="de-DE" sz="3200" b="1">
                <a:solidFill>
                  <a:schemeClr val="tx2"/>
                </a:solidFill>
              </a:rPr>
            </a:br>
            <a:r>
              <a:rPr lang="de-DE" altLang="de-DE" sz="3200" b="1">
                <a:solidFill>
                  <a:schemeClr val="tx2"/>
                </a:solidFill>
              </a:rPr>
              <a:t>für Ihre Aufmerksamkeit</a:t>
            </a:r>
            <a:endParaRPr lang="en-US" altLang="de-DE" sz="3200" b="1">
              <a:solidFill>
                <a:schemeClr val="tx2"/>
              </a:solidFill>
            </a:endParaRPr>
          </a:p>
        </p:txBody>
      </p:sp>
      <p:cxnSp>
        <p:nvCxnSpPr>
          <p:cNvPr id="4" name="Gerader Verbinder 11">
            <a:extLst>
              <a:ext uri="{FF2B5EF4-FFF2-40B4-BE49-F238E27FC236}">
                <a16:creationId xmlns:a16="http://schemas.microsoft.com/office/drawing/2014/main" id="{9F7E5CEE-1C0A-9C44-8898-F499D9A7AE40}"/>
              </a:ext>
            </a:extLst>
          </p:cNvPr>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840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GB"/>
              <a:t>Click to edit Master text styles</a:t>
            </a:r>
          </a:p>
        </p:txBody>
      </p:sp>
      <p:pic>
        <p:nvPicPr>
          <p:cNvPr id="2" name="Picture 2">
            <a:extLst>
              <a:ext uri="{FF2B5EF4-FFF2-40B4-BE49-F238E27FC236}">
                <a16:creationId xmlns:a16="http://schemas.microsoft.com/office/drawing/2014/main" id="{B7F848C6-6D56-2E74-DA59-1BA79F15BF0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280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cxnSp>
        <p:nvCxnSpPr>
          <p:cNvPr id="2" name="Gerader Verbinder 1">
            <a:extLst>
              <a:ext uri="{FF2B5EF4-FFF2-40B4-BE49-F238E27FC236}">
                <a16:creationId xmlns:a16="http://schemas.microsoft.com/office/drawing/2014/main" id="{0F32C0CB-191C-C1BC-E03D-BDC88267CD4E}"/>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819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pic>
        <p:nvPicPr>
          <p:cNvPr id="5" name="Grafik 9">
            <a:extLst>
              <a:ext uri="{FF2B5EF4-FFF2-40B4-BE49-F238E27FC236}">
                <a16:creationId xmlns:a16="http://schemas.microsoft.com/office/drawing/2014/main" id="{F3D972BC-9AF9-3D46-A807-E76E500424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33F817C7-BA88-8641-9703-0630E90C3F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384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1" name="Subtitle 2"/>
          <p:cNvSpPr>
            <a:spLocks noGrp="1"/>
          </p:cNvSpPr>
          <p:nvPr>
            <p:ph type="subTitle" idx="1"/>
          </p:nvPr>
        </p:nvSpPr>
        <p:spPr>
          <a:xfrm>
            <a:off x="384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3032601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7">
            <a:extLst>
              <a:ext uri="{FF2B5EF4-FFF2-40B4-BE49-F238E27FC236}">
                <a16:creationId xmlns:a16="http://schemas.microsoft.com/office/drawing/2014/main" id="{8C877B59-7A2B-524A-873D-F067200F22BA}"/>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9">
            <a:extLst>
              <a:ext uri="{FF2B5EF4-FFF2-40B4-BE49-F238E27FC236}">
                <a16:creationId xmlns:a16="http://schemas.microsoft.com/office/drawing/2014/main" id="{8728791D-C0CC-7B42-90C2-838E2C2A52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2" name="Subtitle 2"/>
          <p:cNvSpPr>
            <a:spLocks noGrp="1"/>
          </p:cNvSpPr>
          <p:nvPr>
            <p:ph type="subTitle" idx="1"/>
          </p:nvPr>
        </p:nvSpPr>
        <p:spPr>
          <a:xfrm>
            <a:off x="384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3561612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4" name="Gerader Verbinder 7">
            <a:extLst>
              <a:ext uri="{FF2B5EF4-FFF2-40B4-BE49-F238E27FC236}">
                <a16:creationId xmlns:a16="http://schemas.microsoft.com/office/drawing/2014/main" id="{90248F1C-AF61-764E-B41C-36BA1EF13609}"/>
              </a:ext>
            </a:extLst>
          </p:cNvPr>
          <p:cNvCxnSpPr/>
          <p:nvPr/>
        </p:nvCxnSpPr>
        <p:spPr>
          <a:xfrm>
            <a:off x="392113"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9">
            <a:extLst>
              <a:ext uri="{FF2B5EF4-FFF2-40B4-BE49-F238E27FC236}">
                <a16:creationId xmlns:a16="http://schemas.microsoft.com/office/drawing/2014/main" id="{4AA76429-B5DA-6343-BBF5-0578A6ED9D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384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9" name="Subtitle 2"/>
          <p:cNvSpPr>
            <a:spLocks noGrp="1"/>
          </p:cNvSpPr>
          <p:nvPr>
            <p:ph type="subTitle" idx="1"/>
          </p:nvPr>
        </p:nvSpPr>
        <p:spPr>
          <a:xfrm>
            <a:off x="384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265020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73038" y="1684800"/>
            <a:ext cx="11484000" cy="3193200"/>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9"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EEE8DDA0-FA35-A71F-2532-B3A6A0A7B2BC}"/>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6860B6C5-FDFF-D663-8DD3-B682F785E54B}"/>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48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alt_Aufzählung">
    <p:spTree>
      <p:nvGrpSpPr>
        <p:cNvPr id="1" name=""/>
        <p:cNvGrpSpPr/>
        <p:nvPr/>
      </p:nvGrpSpPr>
      <p:grpSpPr>
        <a:xfrm>
          <a:off x="0" y="0"/>
          <a:ext cx="0" cy="0"/>
          <a:chOff x="0" y="0"/>
          <a:chExt cx="0" cy="0"/>
        </a:xfrm>
      </p:grpSpPr>
      <p:sp>
        <p:nvSpPr>
          <p:cNvPr id="5"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6"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9"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grpSp>
        <p:nvGrpSpPr>
          <p:cNvPr id="16" name="Group 15"/>
          <p:cNvGrpSpPr/>
          <p:nvPr userDrawn="1"/>
        </p:nvGrpSpPr>
        <p:grpSpPr>
          <a:xfrm>
            <a:off x="5829288" y="1716738"/>
            <a:ext cx="330212" cy="1331262"/>
            <a:chOff x="5016500" y="1752600"/>
            <a:chExt cx="571500" cy="1651000"/>
          </a:xfrm>
        </p:grpSpPr>
        <p:cxnSp>
          <p:nvCxnSpPr>
            <p:cNvPr id="17" name="Straight Connector 16"/>
            <p:cNvCxnSpPr/>
            <p:nvPr/>
          </p:nvCxnSpPr>
          <p:spPr>
            <a:xfrm>
              <a:off x="5016500" y="1752600"/>
              <a:ext cx="571500" cy="8255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16500" y="2578100"/>
              <a:ext cx="571500" cy="8255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sz="quarter" idx="15" hasCustomPrompt="1"/>
          </p:nvPr>
        </p:nvSpPr>
        <p:spPr>
          <a:xfrm>
            <a:off x="446882" y="1716738"/>
            <a:ext cx="5174456" cy="1331262"/>
          </a:xfrm>
          <a:prstGeom prst="rect">
            <a:avLst/>
          </a:prstGeom>
        </p:spPr>
        <p:txBody>
          <a:bodyPr/>
          <a:lstStyle>
            <a:lvl1pPr>
              <a:defRPr sz="1600" baseline="0"/>
            </a:lvl1pPr>
          </a:lstStyle>
          <a:p>
            <a:pPr lvl="0"/>
            <a:r>
              <a:rPr lang="en-GB" dirty="0"/>
              <a:t>Current Situation</a:t>
            </a:r>
            <a:endParaRPr lang="en-US" dirty="0"/>
          </a:p>
        </p:txBody>
      </p:sp>
      <p:sp>
        <p:nvSpPr>
          <p:cNvPr id="20" name="Text Placeholder 2"/>
          <p:cNvSpPr>
            <a:spLocks noGrp="1"/>
          </p:cNvSpPr>
          <p:nvPr>
            <p:ph type="body" sz="quarter" idx="16" hasCustomPrompt="1"/>
          </p:nvPr>
        </p:nvSpPr>
        <p:spPr>
          <a:xfrm>
            <a:off x="6367450" y="1716738"/>
            <a:ext cx="5377669" cy="1331262"/>
          </a:xfrm>
          <a:prstGeom prst="rect">
            <a:avLst/>
          </a:prstGeom>
        </p:spPr>
        <p:txBody>
          <a:bodyPr/>
          <a:lstStyle>
            <a:lvl1pPr>
              <a:defRPr sz="1600" baseline="0"/>
            </a:lvl1pPr>
          </a:lstStyle>
          <a:p>
            <a:pPr lvl="0"/>
            <a:r>
              <a:rPr lang="en-GB" dirty="0"/>
              <a:t>Target Situation</a:t>
            </a:r>
            <a:endParaRPr lang="en-US" dirty="0"/>
          </a:p>
        </p:txBody>
      </p:sp>
      <p:sp>
        <p:nvSpPr>
          <p:cNvPr id="23" name="Content Placeholder 22"/>
          <p:cNvSpPr>
            <a:spLocks noGrp="1"/>
          </p:cNvSpPr>
          <p:nvPr>
            <p:ph sz="quarter" idx="17" hasCustomPrompt="1"/>
          </p:nvPr>
        </p:nvSpPr>
        <p:spPr>
          <a:xfrm>
            <a:off x="446882" y="5586005"/>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4" name="Content Placeholder 22"/>
          <p:cNvSpPr>
            <a:spLocks noGrp="1"/>
          </p:cNvSpPr>
          <p:nvPr>
            <p:ph sz="quarter" idx="18" hasCustomPrompt="1"/>
          </p:nvPr>
        </p:nvSpPr>
        <p:spPr>
          <a:xfrm>
            <a:off x="8276961" y="5588000"/>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5" name="Content Placeholder 22"/>
          <p:cNvSpPr>
            <a:spLocks noGrp="1"/>
          </p:cNvSpPr>
          <p:nvPr>
            <p:ph sz="quarter" idx="19" hasCustomPrompt="1"/>
          </p:nvPr>
        </p:nvSpPr>
        <p:spPr>
          <a:xfrm>
            <a:off x="4361922" y="5588000"/>
            <a:ext cx="3468158" cy="398463"/>
          </a:xfrm>
          <a:prstGeom prst="rect">
            <a:avLst/>
          </a:prstGeom>
        </p:spPr>
        <p:txBody>
          <a:bodyPr/>
          <a:lstStyle>
            <a:lvl1pPr marL="0" indent="0" algn="ctr">
              <a:buNone/>
              <a:defRPr sz="1600"/>
            </a:lvl1pPr>
            <a:lvl5pPr>
              <a:defRPr/>
            </a:lvl5pPr>
          </a:lstStyle>
          <a:p>
            <a:pPr lvl="0"/>
            <a:r>
              <a:rPr lang="en-GB" dirty="0" err="1"/>
              <a:t>Criterium</a:t>
            </a:r>
            <a:endParaRPr lang="en-US" dirty="0"/>
          </a:p>
        </p:txBody>
      </p:sp>
      <p:sp>
        <p:nvSpPr>
          <p:cNvPr id="26" name="Text Placeholder 2"/>
          <p:cNvSpPr>
            <a:spLocks noGrp="1"/>
          </p:cNvSpPr>
          <p:nvPr>
            <p:ph type="body" sz="quarter" idx="20" hasCustomPrompt="1"/>
          </p:nvPr>
        </p:nvSpPr>
        <p:spPr>
          <a:xfrm>
            <a:off x="446882" y="3318555"/>
            <a:ext cx="11298237" cy="1820711"/>
          </a:xfrm>
          <a:prstGeom prst="rect">
            <a:avLst/>
          </a:prstGeom>
        </p:spPr>
        <p:txBody>
          <a:bodyPr/>
          <a:lstStyle>
            <a:lvl1pPr>
              <a:defRPr sz="1600" baseline="0"/>
            </a:lvl1pPr>
          </a:lstStyle>
          <a:p>
            <a:pPr lvl="0"/>
            <a:r>
              <a:rPr lang="en-GB" dirty="0"/>
              <a:t>What are you doing and how are you doing it?</a:t>
            </a:r>
            <a:endParaRPr lang="en-US" dirty="0"/>
          </a:p>
        </p:txBody>
      </p:sp>
      <p:cxnSp>
        <p:nvCxnSpPr>
          <p:cNvPr id="2" name="Gerader Verbinder 1">
            <a:extLst>
              <a:ext uri="{FF2B5EF4-FFF2-40B4-BE49-F238E27FC236}">
                <a16:creationId xmlns:a16="http://schemas.microsoft.com/office/drawing/2014/main" id="{8FE80E82-6BF0-C4FD-B139-F734CB45773B}"/>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5067D7C9-71A5-DF10-2ECB-416F677AFF17}"/>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16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7" name="Textplatzhalter 6"/>
          <p:cNvSpPr>
            <a:spLocks noGrp="1"/>
          </p:cNvSpPr>
          <p:nvPr>
            <p:ph type="body" sz="quarter" idx="12"/>
          </p:nvPr>
        </p:nvSpPr>
        <p:spPr>
          <a:xfrm>
            <a:off x="383117" y="1684801"/>
            <a:ext cx="11484000" cy="3751263"/>
          </a:xfrm>
          <a:prstGeom prst="rect">
            <a:avLst/>
          </a:prstGeom>
        </p:spPr>
        <p:txBody>
          <a:bodyPr lIns="0" tIns="0" rIns="0" bIns="0"/>
          <a:lstStyle>
            <a:lvl1pPr marL="0" indent="0">
              <a:buFontTx/>
              <a:buNone/>
              <a:defRPr/>
            </a:lvl1pPr>
          </a:lstStyle>
          <a:p>
            <a:pPr lvl="0"/>
            <a:r>
              <a:rPr lang="en-GB"/>
              <a:t>Click to edit Master text styles</a:t>
            </a:r>
          </a:p>
        </p:txBody>
      </p:sp>
      <p:sp>
        <p:nvSpPr>
          <p:cNvPr id="5" name="Text Placeholder 8"/>
          <p:cNvSpPr>
            <a:spLocks noGrp="1"/>
          </p:cNvSpPr>
          <p:nvPr>
            <p:ph type="body" sz="quarter" idx="14"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4" name="Gerader Verbinder 3">
            <a:extLst>
              <a:ext uri="{FF2B5EF4-FFF2-40B4-BE49-F238E27FC236}">
                <a16:creationId xmlns:a16="http://schemas.microsoft.com/office/drawing/2014/main" id="{EA1EC04B-0B17-E12E-2727-8BCABD976884}"/>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5DF3081-6169-A172-A4D7-5953CA1F22C6}"/>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98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a:extLst>
              <a:ext uri="{FF2B5EF4-FFF2-40B4-BE49-F238E27FC236}">
                <a16:creationId xmlns:a16="http://schemas.microsoft.com/office/drawing/2014/main" id="{6ADB85FB-90AA-C049-AC21-2D45BBAC2D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75" y="1684338"/>
            <a:ext cx="3635375"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11"/>
          <p:cNvSpPr>
            <a:spLocks noGrp="1"/>
          </p:cNvSpPr>
          <p:nvPr>
            <p:ph type="body" sz="quarter" idx="14"/>
          </p:nvPr>
        </p:nvSpPr>
        <p:spPr>
          <a:xfrm>
            <a:off x="383117" y="1684800"/>
            <a:ext cx="7560000" cy="3985955"/>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itle 1"/>
          <p:cNvSpPr>
            <a:spLocks noGrp="1"/>
          </p:cNvSpPr>
          <p:nvPr>
            <p:ph type="title"/>
          </p:nvPr>
        </p:nvSpPr>
        <p:spPr>
          <a:xfrm>
            <a:off x="384000" y="201600"/>
            <a:ext cx="11484000" cy="543600"/>
          </a:xfrm>
          <a:prstGeom prst="rect">
            <a:avLst/>
          </a:prstGeom>
        </p:spPr>
        <p:txBody>
          <a:bodyPr lIns="0" tIns="0" rIns="0" bIns="0" anchor="b" anchorCtr="0"/>
          <a:lstStyle>
            <a:lvl1pPr algn="l">
              <a:defRPr sz="2000" b="1">
                <a:solidFill>
                  <a:schemeClr val="tx2"/>
                </a:solidFill>
              </a:defRPr>
            </a:lvl1pPr>
          </a:lstStyle>
          <a:p>
            <a:r>
              <a:rPr lang="en-GB"/>
              <a:t>Click to edit Master title style</a:t>
            </a:r>
            <a:endParaRPr lang="en-US" dirty="0"/>
          </a:p>
        </p:txBody>
      </p:sp>
      <p:sp>
        <p:nvSpPr>
          <p:cNvPr id="7" name="Content Placeholder 2"/>
          <p:cNvSpPr>
            <a:spLocks noGrp="1"/>
          </p:cNvSpPr>
          <p:nvPr>
            <p:ph idx="1"/>
          </p:nvPr>
        </p:nvSpPr>
        <p:spPr>
          <a:xfrm>
            <a:off x="384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en-GB"/>
              <a:t>Click to edit Master text styles</a:t>
            </a:r>
          </a:p>
        </p:txBody>
      </p:sp>
      <p:sp>
        <p:nvSpPr>
          <p:cNvPr id="8" name="Text Placeholder 8"/>
          <p:cNvSpPr>
            <a:spLocks noGrp="1"/>
          </p:cNvSpPr>
          <p:nvPr>
            <p:ph type="body" sz="quarter" idx="15" hasCustomPrompt="1"/>
          </p:nvPr>
        </p:nvSpPr>
        <p:spPr>
          <a:xfrm>
            <a:off x="4699000" y="6230938"/>
            <a:ext cx="3614738" cy="355600"/>
          </a:xfrm>
          <a:prstGeom prst="rect">
            <a:avLst/>
          </a:prstGeom>
        </p:spPr>
        <p:txBody>
          <a:bodyPr/>
          <a:lstStyle>
            <a:lvl1pPr marL="0" indent="0">
              <a:buNone/>
              <a:defRPr sz="800"/>
            </a:lvl1pPr>
            <a:lvl2pPr marL="215900" indent="0">
              <a:buNone/>
              <a:defRPr sz="1200"/>
            </a:lvl2pPr>
            <a:lvl3pPr marL="431800" indent="0">
              <a:buNone/>
              <a:defRPr sz="1200"/>
            </a:lvl3pPr>
            <a:lvl4pPr marL="647700" indent="0">
              <a:buNone/>
              <a:defRPr sz="1200"/>
            </a:lvl4pPr>
            <a:lvl5pPr marL="647700" indent="0">
              <a:buNone/>
              <a:defRPr sz="1200"/>
            </a:lvl5pPr>
          </a:lstStyle>
          <a:p>
            <a:pPr lvl="0"/>
            <a:r>
              <a:rPr lang="en-GB" dirty="0"/>
              <a:t>Sources with Superscripts</a:t>
            </a:r>
            <a:endParaRPr lang="en-US" dirty="0"/>
          </a:p>
        </p:txBody>
      </p:sp>
      <p:cxnSp>
        <p:nvCxnSpPr>
          <p:cNvPr id="2" name="Gerader Verbinder 1">
            <a:extLst>
              <a:ext uri="{FF2B5EF4-FFF2-40B4-BE49-F238E27FC236}">
                <a16:creationId xmlns:a16="http://schemas.microsoft.com/office/drawing/2014/main" id="{226C5DE9-EF04-C9D8-B154-4144ED773B06}"/>
              </a:ext>
            </a:extLst>
          </p:cNvPr>
          <p:cNvCxnSpPr/>
          <p:nvPr userDrawn="1"/>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Gerader Verbinder 2">
            <a:extLst>
              <a:ext uri="{FF2B5EF4-FFF2-40B4-BE49-F238E27FC236}">
                <a16:creationId xmlns:a16="http://schemas.microsoft.com/office/drawing/2014/main" id="{FC04DA15-0E94-CE2A-0CDC-53D246B69BC8}"/>
              </a:ext>
            </a:extLst>
          </p:cNvPr>
          <p:cNvCxnSpPr/>
          <p:nvPr userDrawn="1"/>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654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7.sv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6.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C4902CF7-8F24-8B40-8AED-842A0182431A}"/>
              </a:ext>
            </a:extLst>
          </p:cNvPr>
          <p:cNvSpPr txBox="1">
            <a:spLocks/>
          </p:cNvSpPr>
          <p:nvPr/>
        </p:nvSpPr>
        <p:spPr>
          <a:xfrm>
            <a:off x="1195388" y="6227763"/>
            <a:ext cx="3333069" cy="39528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900" kern="1200" dirty="0">
                <a:solidFill>
                  <a:schemeClr val="tx2"/>
                </a:solidFill>
                <a:latin typeface="Arial" pitchFamily="34" charset="0"/>
                <a:ea typeface="ＭＳ Ｐゴシック" pitchFamily="34" charset="-128"/>
                <a:cs typeface="+mn-cs"/>
              </a:rPr>
              <a:t>OCEAn: A Web Application for Object-Centric Emission Analysis Using Process Mining</a:t>
            </a:r>
          </a:p>
          <a:p>
            <a:pPr marL="0" marR="0" indent="0" algn="l" defTabSz="914400" rtl="0" eaLnBrk="1" fontAlgn="base" latinLnBrk="0" hangingPunct="1">
              <a:lnSpc>
                <a:spcPct val="100000"/>
              </a:lnSpc>
              <a:spcBef>
                <a:spcPct val="0"/>
              </a:spcBef>
              <a:spcAft>
                <a:spcPct val="0"/>
              </a:spcAft>
              <a:buClrTx/>
              <a:buSzTx/>
              <a:buFontTx/>
              <a:buNone/>
              <a:tabLst/>
              <a:defRPr/>
            </a:pPr>
            <a:r>
              <a:rPr lang="en-US" sz="900" kern="1200" dirty="0">
                <a:solidFill>
                  <a:schemeClr val="tx2"/>
                </a:solidFill>
                <a:latin typeface="Arial" pitchFamily="34" charset="0"/>
                <a:ea typeface="ＭＳ Ｐゴシック" pitchFamily="34" charset="-128"/>
                <a:cs typeface="+mn-cs"/>
              </a:rPr>
              <a:t>Raimund Hensen | Oct 10, 2024</a:t>
            </a:r>
            <a:endParaRPr lang="de-DE" altLang="de-DE" sz="900" dirty="0">
              <a:solidFill>
                <a:schemeClr val="tx2"/>
              </a:solidFill>
            </a:endParaRPr>
          </a:p>
        </p:txBody>
      </p:sp>
      <p:sp>
        <p:nvSpPr>
          <p:cNvPr id="1031" name="Textfeld 13">
            <a:extLst>
              <a:ext uri="{FF2B5EF4-FFF2-40B4-BE49-F238E27FC236}">
                <a16:creationId xmlns:a16="http://schemas.microsoft.com/office/drawing/2014/main" id="{DF3CE86B-F9C9-2E4D-9C29-B877D6AA386F}"/>
              </a:ext>
            </a:extLst>
          </p:cNvPr>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CD7178E-B76D-2149-B781-98B3D6D105E0}" type="slidenum">
              <a:rPr lang="de-DE" altLang="de-DE" sz="900">
                <a:solidFill>
                  <a:schemeClr val="tx2"/>
                </a:solidFill>
              </a:rPr>
              <a:pPr eaLnBrk="1" hangingPunct="1"/>
              <a:t>‹Nr.›</a:t>
            </a:fld>
            <a:endParaRPr lang="de-DE" altLang="de-DE" sz="900" dirty="0">
              <a:solidFill>
                <a:schemeClr val="tx2"/>
              </a:solidFill>
            </a:endParaRPr>
          </a:p>
        </p:txBody>
      </p:sp>
      <p:pic>
        <p:nvPicPr>
          <p:cNvPr id="2" name="Picture 2">
            <a:extLst>
              <a:ext uri="{FF2B5EF4-FFF2-40B4-BE49-F238E27FC236}">
                <a16:creationId xmlns:a16="http://schemas.microsoft.com/office/drawing/2014/main" id="{5955474C-2E9A-594B-B8C5-1FCBFBC7188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421688" y="6040438"/>
            <a:ext cx="35274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76" r:id="rId6"/>
    <p:sldLayoutId id="2147483887" r:id="rId7"/>
    <p:sldLayoutId id="2147483877" r:id="rId8"/>
    <p:sldLayoutId id="2147483884" r:id="rId9"/>
    <p:sldLayoutId id="2147483885" r:id="rId10"/>
    <p:sldLayoutId id="2147483878" r:id="rId11"/>
    <p:sldLayoutId id="2147483886" r:id="rId12"/>
    <p:sldLayoutId id="2147483888" r:id="rId13"/>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2"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C4902CF7-8F24-8B40-8AED-842A0182431A}"/>
              </a:ext>
            </a:extLst>
          </p:cNvPr>
          <p:cNvSpPr txBox="1">
            <a:spLocks/>
          </p:cNvSpPr>
          <p:nvPr/>
        </p:nvSpPr>
        <p:spPr>
          <a:xfrm>
            <a:off x="1195388" y="6227763"/>
            <a:ext cx="3333069" cy="39528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900" kern="1200" dirty="0">
                <a:solidFill>
                  <a:schemeClr val="tx2">
                    <a:lumMod val="60000"/>
                    <a:lumOff val="40000"/>
                  </a:schemeClr>
                </a:solidFill>
                <a:latin typeface="Arial" pitchFamily="34" charset="0"/>
                <a:ea typeface="ＭＳ Ｐゴシック" pitchFamily="34" charset="-128"/>
                <a:cs typeface="+mn-cs"/>
              </a:rPr>
              <a:t>OCEAn: A Web Application for Object-Centric Emission Analysis Using Process Mining</a:t>
            </a:r>
          </a:p>
          <a:p>
            <a:pPr marL="0" marR="0" indent="0" algn="l" defTabSz="914400" rtl="0" eaLnBrk="1" fontAlgn="base" latinLnBrk="0" hangingPunct="1">
              <a:lnSpc>
                <a:spcPct val="100000"/>
              </a:lnSpc>
              <a:spcBef>
                <a:spcPct val="0"/>
              </a:spcBef>
              <a:spcAft>
                <a:spcPct val="0"/>
              </a:spcAft>
              <a:buClrTx/>
              <a:buSzTx/>
              <a:buFontTx/>
              <a:buNone/>
              <a:tabLst/>
              <a:defRPr/>
            </a:pPr>
            <a:r>
              <a:rPr lang="en-US" sz="900" kern="1200" dirty="0">
                <a:solidFill>
                  <a:schemeClr val="tx2">
                    <a:lumMod val="60000"/>
                    <a:lumOff val="40000"/>
                  </a:schemeClr>
                </a:solidFill>
                <a:latin typeface="Arial" pitchFamily="34" charset="0"/>
                <a:ea typeface="ＭＳ Ｐゴシック" pitchFamily="34" charset="-128"/>
                <a:cs typeface="+mn-cs"/>
              </a:rPr>
              <a:t>Raimund Hensen | Oct 10, 2024</a:t>
            </a:r>
            <a:endParaRPr lang="de-DE" altLang="de-DE" sz="900" dirty="0">
              <a:solidFill>
                <a:schemeClr val="tx2">
                  <a:lumMod val="60000"/>
                  <a:lumOff val="40000"/>
                </a:schemeClr>
              </a:solidFill>
            </a:endParaRPr>
          </a:p>
        </p:txBody>
      </p:sp>
      <p:sp>
        <p:nvSpPr>
          <p:cNvPr id="1031" name="Textfeld 13">
            <a:extLst>
              <a:ext uri="{FF2B5EF4-FFF2-40B4-BE49-F238E27FC236}">
                <a16:creationId xmlns:a16="http://schemas.microsoft.com/office/drawing/2014/main" id="{DF3CE86B-F9C9-2E4D-9C29-B877D6AA386F}"/>
              </a:ext>
            </a:extLst>
          </p:cNvPr>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rtl="0" eaLnBrk="1" hangingPunct="1"/>
            <a:fld id="{ECD7178E-B76D-2149-B781-98B3D6D105E0}" type="slidenum">
              <a:rPr lang="de-DE" altLang="de-DE" sz="900">
                <a:solidFill>
                  <a:schemeClr val="tx2">
                    <a:lumMod val="60000"/>
                    <a:lumOff val="40000"/>
                  </a:schemeClr>
                </a:solidFill>
              </a:rPr>
              <a:pPr rtl="0" eaLnBrk="1" hangingPunct="1"/>
              <a:t>‹Nr.›</a:t>
            </a:fld>
            <a:endParaRPr lang="de-DE" altLang="de-DE" sz="900" dirty="0">
              <a:solidFill>
                <a:schemeClr val="tx2">
                  <a:lumMod val="60000"/>
                  <a:lumOff val="40000"/>
                </a:schemeClr>
              </a:solidFill>
            </a:endParaRPr>
          </a:p>
        </p:txBody>
      </p:sp>
      <p:pic>
        <p:nvPicPr>
          <p:cNvPr id="2" name="Picture 2">
            <a:extLst>
              <a:ext uri="{FF2B5EF4-FFF2-40B4-BE49-F238E27FC236}">
                <a16:creationId xmlns:a16="http://schemas.microsoft.com/office/drawing/2014/main" id="{5955474C-2E9A-594B-B8C5-1FCBFBC7188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bwMode="auto">
          <a:xfrm>
            <a:off x="8421688" y="6044276"/>
            <a:ext cx="3527425" cy="8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569783"/>
      </p:ext>
    </p:extLst>
  </p:cSld>
  <p:clrMap bg1="dk1" tx1="lt1" bg2="dk2"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2"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36.sv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16/j.procir.2021.01.024"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79_8F2745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60_197504EE.xml"/><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dx.doi.org/10.23919/EGG62010.2024.10631250" TargetMode="External"/><Relationship Id="rId5" Type="http://schemas.openxmlformats.org/officeDocument/2006/relationships/hyperlink" Target="https://www.celonis.com/blog/building-a-product-to-reduce-emissions-with-every-process-step/" TargetMode="External"/><Relationship Id="rId4" Type="http://schemas.openxmlformats.org/officeDocument/2006/relationships/hyperlink" Target="https://www.celonis.com/press/celonis-new-material-emissions-app-uses-the-power-of-process-intelligence-to-simplify-scope-3-reporting/" TargetMode="External"/></Relationships>
</file>

<file path=ppt/slides/_rels/slide15.xml.rels><?xml version="1.0" encoding="UTF-8" standalone="yes"?>
<Relationships xmlns="http://schemas.openxmlformats.org/package/2006/relationships"><Relationship Id="rId3" Type="http://schemas.microsoft.com/office/2018/10/relationships/comments" Target="../comments/modernComment_171_3A80C3C.xm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6F_F4E6097C.xml"/><Relationship Id="rId7" Type="http://schemas.openxmlformats.org/officeDocument/2006/relationships/hyperlink" Target="https://www.climatiq.io/data/emission-factor/d56128ea-76e5-4a31-a6fe-b5e1ed855e52"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3" Type="http://schemas.openxmlformats.org/officeDocument/2006/relationships/hyperlink" Target="https://www.climatiq.io/data/emission-factor/06c42852-3f50-4f31-a86c-503d84b3eef5"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hyperlink" Target="http://dx.doi.org/10.23919/EGG62010.2024.10631250" TargetMode="External"/><Relationship Id="rId3" Type="http://schemas.openxmlformats.org/officeDocument/2006/relationships/hyperlink" Target="https://doi.org/10.1016/j.procir.2021.01.024" TargetMode="External"/><Relationship Id="rId7" Type="http://schemas.openxmlformats.org/officeDocument/2006/relationships/hyperlink" Target="https://www.celonis.com/blog/building-a-product-to-reduce-emissions-with-every-process-step/" TargetMode="External"/><Relationship Id="rId12" Type="http://schemas.openxmlformats.org/officeDocument/2006/relationships/hyperlink" Target="https://doi.org/10.5281/zenodo.13638680" TargetMode="External"/><Relationship Id="rId2" Type="http://schemas.openxmlformats.org/officeDocument/2006/relationships/hyperlink" Target="https://doi.org/10.1007/978-3-031-06543-9_9" TargetMode="External"/><Relationship Id="rId1" Type="http://schemas.openxmlformats.org/officeDocument/2006/relationships/slideLayout" Target="../slideLayouts/slideLayout8.xml"/><Relationship Id="rId6" Type="http://schemas.openxmlformats.org/officeDocument/2006/relationships/hyperlink" Target="https://www.celonis.com/press/celonis-new-material-emissions-app-uses-the-power-of-process-intelligence-to-simplify-scope-3-reporting/" TargetMode="External"/><Relationship Id="rId11" Type="http://schemas.openxmlformats.org/officeDocument/2006/relationships/hyperlink" Target="https://doi.org/10.5281/zenodo.8412920" TargetMode="External"/><Relationship Id="rId5" Type="http://schemas.openxmlformats.org/officeDocument/2006/relationships/hyperlink" Target="https://www.climatiq.io/data/emission-factor/d56128ea-76e5-4a31-a6fe-b5e1ed855e52" TargetMode="External"/><Relationship Id="rId10" Type="http://schemas.openxmlformats.org/officeDocument/2006/relationships/hyperlink" Target="https://doi.org/10.5281/zenodo.8428084" TargetMode="External"/><Relationship Id="rId4" Type="http://schemas.openxmlformats.org/officeDocument/2006/relationships/hyperlink" Target="https://doi.org/10.1109/ICT4S58814.2023.00025" TargetMode="External"/><Relationship Id="rId9" Type="http://schemas.openxmlformats.org/officeDocument/2006/relationships/hyperlink" Target="https://doi.org/10.5281/zenodo.8428112" TargetMode="External"/></Relationships>
</file>

<file path=ppt/slides/_rels/slide4.xml.rels><?xml version="1.0" encoding="UTF-8" standalone="yes"?>
<Relationships xmlns="http://schemas.openxmlformats.org/package/2006/relationships"><Relationship Id="rId3" Type="http://schemas.microsoft.com/office/2018/10/relationships/comments" Target="../comments/modernComment_152_BFC78DEE.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hyperlink" Target="https://www.climatiq.io/data/emission-factor/d56128ea-76e5-4a31-a6fe-b5e1ed855e5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3" Type="http://schemas.microsoft.com/office/2018/10/relationships/comments" Target="../comments/modernComment_16A_E97C6FDF.xml"/><Relationship Id="rId7" Type="http://schemas.openxmlformats.org/officeDocument/2006/relationships/image" Target="../media/image19.svg"/><Relationship Id="rId12" Type="http://schemas.openxmlformats.org/officeDocument/2006/relationships/hyperlink" Target="https://www.climatiq.io/data/emission-factor/d56128ea-76e5-4a31-a6fe-b5e1ed855e52"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10.png"/><Relationship Id="rId5" Type="http://schemas.openxmlformats.org/officeDocument/2006/relationships/image" Target="../media/image12.svg"/><Relationship Id="rId10" Type="http://schemas.openxmlformats.org/officeDocument/2006/relationships/image" Target="../media/image22.svg"/><Relationship Id="rId4" Type="http://schemas.openxmlformats.org/officeDocument/2006/relationships/image" Target="../media/image11.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microsoft.com/office/2018/10/relationships/comments" Target="../comments/modernComment_180_C671E4F0.xml"/><Relationship Id="rId1" Type="http://schemas.openxmlformats.org/officeDocument/2006/relationships/slideLayout" Target="../slideLayouts/slideLayout8.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6C_3A91C515.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6B_40DBCE1F.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6D_EF0120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900" noProof="0" dirty="0" err="1"/>
              <a:t>OCEAn</a:t>
            </a:r>
            <a:r>
              <a:rPr lang="en-US" sz="2900" noProof="0" dirty="0"/>
              <a:t>: A Web Application for Object-Centric Emission Analysis Using Process Mining</a:t>
            </a:r>
          </a:p>
        </p:txBody>
      </p:sp>
      <p:sp>
        <p:nvSpPr>
          <p:cNvPr id="3" name="Subtitle 2"/>
          <p:cNvSpPr>
            <a:spLocks noGrp="1"/>
          </p:cNvSpPr>
          <p:nvPr>
            <p:ph type="subTitle" idx="1"/>
          </p:nvPr>
        </p:nvSpPr>
        <p:spPr>
          <a:xfrm>
            <a:off x="384000" y="3585028"/>
            <a:ext cx="11484000" cy="1051533"/>
          </a:xfrm>
        </p:spPr>
        <p:txBody>
          <a:bodyPr/>
          <a:lstStyle/>
          <a:p>
            <a:r>
              <a:rPr lang="en-US" noProof="0" dirty="0"/>
              <a:t>Master Thesis – Final presentation</a:t>
            </a:r>
          </a:p>
          <a:p>
            <a:endParaRPr lang="en-US" noProof="0" dirty="0"/>
          </a:p>
          <a:p>
            <a:r>
              <a:rPr lang="en-US" noProof="0" dirty="0"/>
              <a:t>Raimund Hensen</a:t>
            </a:r>
          </a:p>
        </p:txBody>
      </p:sp>
    </p:spTree>
    <p:extLst>
      <p:ext uri="{BB962C8B-B14F-4D97-AF65-F5344CB8AC3E}">
        <p14:creationId xmlns:p14="http://schemas.microsoft.com/office/powerpoint/2010/main" val="352468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rces">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dirty="0"/>
          </a:p>
        </p:txBody>
      </p:sp>
      <p:sp>
        <p:nvSpPr>
          <p:cNvPr id="2" name="Titel 1">
            <a:extLst>
              <a:ext uri="{FF2B5EF4-FFF2-40B4-BE49-F238E27FC236}">
                <a16:creationId xmlns:a16="http://schemas.microsoft.com/office/drawing/2014/main" id="{E79BF9DA-3465-0D41-8E90-66A1E1804C22}"/>
              </a:ext>
            </a:extLst>
          </p:cNvPr>
          <p:cNvSpPr>
            <a:spLocks noGrp="1"/>
          </p:cNvSpPr>
          <p:nvPr>
            <p:ph type="title"/>
          </p:nvPr>
        </p:nvSpPr>
        <p:spPr/>
        <p:txBody>
          <a:bodyPr/>
          <a:lstStyle/>
          <a:p>
            <a:r>
              <a:rPr lang="en-US" noProof="0" dirty="0"/>
              <a:t> </a:t>
            </a:r>
            <a:r>
              <a:rPr lang="en-US" b="0" noProof="0" dirty="0"/>
              <a:t>Method Overview – </a:t>
            </a:r>
            <a:r>
              <a:rPr lang="en-US" noProof="0" dirty="0"/>
              <a:t>(2) Emission Allocation</a:t>
            </a:r>
          </a:p>
        </p:txBody>
      </p:sp>
      <p:grpSp>
        <p:nvGrpSpPr>
          <p:cNvPr id="39" name="OCEL">
            <a:extLst>
              <a:ext uri="{FF2B5EF4-FFF2-40B4-BE49-F238E27FC236}">
                <a16:creationId xmlns:a16="http://schemas.microsoft.com/office/drawing/2014/main" id="{E204D800-C1B3-575F-41FE-07404B00D9A9}"/>
              </a:ext>
            </a:extLst>
          </p:cNvPr>
          <p:cNvGrpSpPr/>
          <p:nvPr/>
        </p:nvGrpSpPr>
        <p:grpSpPr>
          <a:xfrm>
            <a:off x="142791" y="2700000"/>
            <a:ext cx="1080000" cy="1030045"/>
            <a:chOff x="142852" y="2836889"/>
            <a:chExt cx="1080000" cy="1030045"/>
          </a:xfrm>
        </p:grpSpPr>
        <p:sp>
          <p:nvSpPr>
            <p:cNvPr id="25" name="Rechteck 24">
              <a:extLst>
                <a:ext uri="{FF2B5EF4-FFF2-40B4-BE49-F238E27FC236}">
                  <a16:creationId xmlns:a16="http://schemas.microsoft.com/office/drawing/2014/main" id="{E5823EE6-F143-D61D-64C8-C5661D013F8A}"/>
                </a:ext>
              </a:extLst>
            </p:cNvPr>
            <p:cNvSpPr/>
            <p:nvPr/>
          </p:nvSpPr>
          <p:spPr>
            <a:xfrm>
              <a:off x="142852" y="2836889"/>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13EB641-FB32-6F75-6330-A41E2CB60D16}"/>
                </a:ext>
              </a:extLst>
            </p:cNvPr>
            <p:cNvSpPr txBox="1"/>
            <p:nvPr/>
          </p:nvSpPr>
          <p:spPr>
            <a:xfrm>
              <a:off x="220364" y="3559157"/>
              <a:ext cx="924975" cy="307777"/>
            </a:xfrm>
            <a:prstGeom prst="rect">
              <a:avLst/>
            </a:prstGeom>
            <a:noFill/>
          </p:spPr>
          <p:txBody>
            <a:bodyPr wrap="square" rtlCol="0">
              <a:spAutoFit/>
            </a:bodyPr>
            <a:lstStyle/>
            <a:p>
              <a:pPr algn="ctr"/>
              <a:r>
                <a:rPr lang="de-DE" sz="1400" dirty="0"/>
                <a:t>OCEL</a:t>
              </a:r>
              <a:endParaRPr lang="en-US" sz="1400" dirty="0"/>
            </a:p>
          </p:txBody>
        </p:sp>
      </p:grpSp>
      <p:pic>
        <p:nvPicPr>
          <p:cNvPr id="8" name="OCEL icon" descr="Datenbank mit einfarbiger Füllung">
            <a:extLst>
              <a:ext uri="{FF2B5EF4-FFF2-40B4-BE49-F238E27FC236}">
                <a16:creationId xmlns:a16="http://schemas.microsoft.com/office/drawing/2014/main" id="{43340210-23D9-F515-EF94-0C9558FE5F5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791" y="2636903"/>
            <a:ext cx="1080000" cy="840671"/>
          </a:xfrm>
        </p:spPr>
      </p:pic>
      <p:cxnSp>
        <p:nvCxnSpPr>
          <p:cNvPr id="21" name="import arrow">
            <a:extLst>
              <a:ext uri="{FF2B5EF4-FFF2-40B4-BE49-F238E27FC236}">
                <a16:creationId xmlns:a16="http://schemas.microsoft.com/office/drawing/2014/main" id="{9BA060DB-93EB-A22D-C3F6-7CDA00D52663}"/>
              </a:ext>
            </a:extLst>
          </p:cNvPr>
          <p:cNvCxnSpPr>
            <a:cxnSpLocks/>
            <a:stCxn id="25" idx="3"/>
            <a:endCxn id="29" idx="1"/>
          </p:cNvCxnSpPr>
          <p:nvPr/>
        </p:nvCxnSpPr>
        <p:spPr>
          <a:xfrm>
            <a:off x="1222791" y="3060000"/>
            <a:ext cx="8483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32C2CF4-C4CE-9442-2FB2-F9F8819866E5}"/>
              </a:ext>
            </a:extLst>
          </p:cNvPr>
          <p:cNvSpPr txBox="1"/>
          <p:nvPr/>
        </p:nvSpPr>
        <p:spPr>
          <a:xfrm>
            <a:off x="1222791" y="3060000"/>
            <a:ext cx="924975" cy="307777"/>
          </a:xfrm>
          <a:prstGeom prst="rect">
            <a:avLst/>
          </a:prstGeom>
          <a:noFill/>
        </p:spPr>
        <p:txBody>
          <a:bodyPr wrap="square" lIns="0" rtlCol="0">
            <a:spAutoFit/>
          </a:bodyPr>
          <a:lstStyle/>
          <a:p>
            <a:r>
              <a:rPr lang="de-DE" sz="1400" dirty="0" err="1"/>
              <a:t>import</a:t>
            </a:r>
            <a:endParaRPr lang="en-US" sz="1400" dirty="0"/>
          </a:p>
        </p:txBody>
      </p:sp>
      <p:cxnSp>
        <p:nvCxnSpPr>
          <p:cNvPr id="31" name="export arrow">
            <a:extLst>
              <a:ext uri="{FF2B5EF4-FFF2-40B4-BE49-F238E27FC236}">
                <a16:creationId xmlns:a16="http://schemas.microsoft.com/office/drawing/2014/main" id="{7C023B42-4E00-CC22-A944-FD6818A594EC}"/>
              </a:ext>
            </a:extLst>
          </p:cNvPr>
          <p:cNvCxnSpPr>
            <a:cxnSpLocks/>
            <a:stCxn id="43" idx="2"/>
            <a:endCxn id="38" idx="0"/>
          </p:cNvCxnSpPr>
          <p:nvPr/>
        </p:nvCxnSpPr>
        <p:spPr>
          <a:xfrm rot="5400000">
            <a:off x="9837862" y="3804708"/>
            <a:ext cx="1850847" cy="1431"/>
          </a:xfrm>
          <a:prstGeom prst="bentConnector3">
            <a:avLst>
              <a:gd name="adj1" fmla="val 50000"/>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C7874BEE-50F3-D71E-B1F8-2DF4ED38A5FA}"/>
              </a:ext>
            </a:extLst>
          </p:cNvPr>
          <p:cNvSpPr txBox="1"/>
          <p:nvPr/>
        </p:nvSpPr>
        <p:spPr>
          <a:xfrm>
            <a:off x="10762568" y="4252501"/>
            <a:ext cx="924975" cy="307777"/>
          </a:xfrm>
          <a:prstGeom prst="rect">
            <a:avLst/>
          </a:prstGeom>
          <a:noFill/>
        </p:spPr>
        <p:txBody>
          <a:bodyPr wrap="square" rtlCol="0">
            <a:spAutoFit/>
          </a:bodyPr>
          <a:lstStyle/>
          <a:p>
            <a:r>
              <a:rPr lang="de-DE" sz="1400" dirty="0" err="1">
                <a:solidFill>
                  <a:schemeClr val="accent3">
                    <a:lumMod val="75000"/>
                  </a:schemeClr>
                </a:solidFill>
              </a:rPr>
              <a:t>export</a:t>
            </a:r>
            <a:endParaRPr lang="en-US" sz="1400" dirty="0">
              <a:solidFill>
                <a:schemeClr val="accent3">
                  <a:lumMod val="75000"/>
                </a:schemeClr>
              </a:solidFill>
            </a:endParaRPr>
          </a:p>
        </p:txBody>
      </p:sp>
      <p:grpSp>
        <p:nvGrpSpPr>
          <p:cNvPr id="34" name="sOCEL">
            <a:extLst>
              <a:ext uri="{FF2B5EF4-FFF2-40B4-BE49-F238E27FC236}">
                <a16:creationId xmlns:a16="http://schemas.microsoft.com/office/drawing/2014/main" id="{F358B6CB-C473-7A9F-3A1D-FB7D9C781CC7}"/>
              </a:ext>
            </a:extLst>
          </p:cNvPr>
          <p:cNvGrpSpPr/>
          <p:nvPr/>
        </p:nvGrpSpPr>
        <p:grpSpPr>
          <a:xfrm>
            <a:off x="9837594" y="4788915"/>
            <a:ext cx="1849950" cy="1032313"/>
            <a:chOff x="9851564" y="4755895"/>
            <a:chExt cx="1849950" cy="1032313"/>
          </a:xfrm>
        </p:grpSpPr>
        <p:sp>
          <p:nvSpPr>
            <p:cNvPr id="35" name="Textfeld 34">
              <a:extLst>
                <a:ext uri="{FF2B5EF4-FFF2-40B4-BE49-F238E27FC236}">
                  <a16:creationId xmlns:a16="http://schemas.microsoft.com/office/drawing/2014/main" id="{18942765-8306-C027-3479-B476F480BDE4}"/>
                </a:ext>
              </a:extLst>
            </p:cNvPr>
            <p:cNvSpPr txBox="1"/>
            <p:nvPr/>
          </p:nvSpPr>
          <p:spPr>
            <a:xfrm>
              <a:off x="9851564" y="5480431"/>
              <a:ext cx="1849950" cy="307777"/>
            </a:xfrm>
            <a:prstGeom prst="rect">
              <a:avLst/>
            </a:prstGeom>
            <a:noFill/>
          </p:spPr>
          <p:txBody>
            <a:bodyPr wrap="square" rtlCol="0">
              <a:spAutoFit/>
            </a:bodyPr>
            <a:lstStyle/>
            <a:p>
              <a:pPr algn="ctr"/>
              <a:r>
                <a:rPr lang="de-DE" sz="1400" dirty="0" err="1">
                  <a:solidFill>
                    <a:schemeClr val="accent3">
                      <a:lumMod val="75000"/>
                    </a:schemeClr>
                  </a:solidFill>
                </a:rPr>
                <a:t>extended</a:t>
              </a:r>
              <a:r>
                <a:rPr lang="de-DE" sz="1400" dirty="0">
                  <a:solidFill>
                    <a:schemeClr val="accent3">
                      <a:lumMod val="75000"/>
                    </a:schemeClr>
                  </a:solidFill>
                </a:rPr>
                <a:t> OCEL</a:t>
              </a:r>
              <a:endParaRPr lang="en-US" sz="1400" dirty="0">
                <a:solidFill>
                  <a:schemeClr val="accent3">
                    <a:lumMod val="75000"/>
                  </a:schemeClr>
                </a:solidFill>
              </a:endParaRPr>
            </a:p>
          </p:txBody>
        </p:sp>
        <p:sp>
          <p:nvSpPr>
            <p:cNvPr id="37" name="Rechteck 36">
              <a:extLst>
                <a:ext uri="{FF2B5EF4-FFF2-40B4-BE49-F238E27FC236}">
                  <a16:creationId xmlns:a16="http://schemas.microsoft.com/office/drawing/2014/main" id="{9643C12B-718E-D772-94B6-E0D297DA0C4A}"/>
                </a:ext>
              </a:extLst>
            </p:cNvPr>
            <p:cNvSpPr/>
            <p:nvPr/>
          </p:nvSpPr>
          <p:spPr>
            <a:xfrm>
              <a:off x="10236538" y="4755895"/>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pic>
        <p:nvPicPr>
          <p:cNvPr id="38" name="sOCEL icon" descr="Datenbank mit einfarbiger Füllung">
            <a:extLst>
              <a:ext uri="{FF2B5EF4-FFF2-40B4-BE49-F238E27FC236}">
                <a16:creationId xmlns:a16="http://schemas.microsoft.com/office/drawing/2014/main" id="{3650C375-DD2F-0EFE-44B7-52AF0D035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2569" y="4730847"/>
            <a:ext cx="1080000" cy="840671"/>
          </a:xfrm>
          <a:prstGeom prst="rect">
            <a:avLst/>
          </a:prstGeom>
          <a:noFill/>
        </p:spPr>
      </p:pic>
      <p:sp>
        <p:nvSpPr>
          <p:cNvPr id="40" name="Rechteck 39">
            <a:extLst>
              <a:ext uri="{FF2B5EF4-FFF2-40B4-BE49-F238E27FC236}">
                <a16:creationId xmlns:a16="http://schemas.microsoft.com/office/drawing/2014/main" id="{F36684F5-B6C1-4910-C18E-33C5F1AA0991}"/>
              </a:ext>
            </a:extLst>
          </p:cNvPr>
          <p:cNvSpPr/>
          <p:nvPr/>
        </p:nvSpPr>
        <p:spPr>
          <a:xfrm>
            <a:off x="10222569" y="4791183"/>
            <a:ext cx="10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bj. em">
            <a:extLst>
              <a:ext uri="{FF2B5EF4-FFF2-40B4-BE49-F238E27FC236}">
                <a16:creationId xmlns:a16="http://schemas.microsoft.com/office/drawing/2014/main" id="{C139D900-1ED3-2DC4-3CE8-896626D68FEB}"/>
              </a:ext>
            </a:extLst>
          </p:cNvPr>
          <p:cNvSpPr/>
          <p:nvPr/>
        </p:nvSpPr>
        <p:spPr>
          <a:xfrm>
            <a:off x="968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solidFill>
              </a:rPr>
              <a:t>Object</a:t>
            </a:r>
            <a:endParaRPr lang="de-DE" sz="1600" b="1" dirty="0">
              <a:solidFill>
                <a:schemeClr val="bg1"/>
              </a:solidFill>
            </a:endParaRPr>
          </a:p>
          <a:p>
            <a:pPr algn="ctr"/>
            <a:r>
              <a:rPr lang="de-DE" sz="1600" dirty="0" err="1">
                <a:solidFill>
                  <a:schemeClr val="bg1"/>
                </a:solidFill>
              </a:rPr>
              <a:t>emissions</a:t>
            </a:r>
            <a:endParaRPr lang="en-US" sz="1600" dirty="0">
              <a:solidFill>
                <a:schemeClr val="bg1"/>
              </a:solidFill>
            </a:endParaRPr>
          </a:p>
        </p:txBody>
      </p:sp>
      <p:sp>
        <p:nvSpPr>
          <p:cNvPr id="43" name="Total ev. em">
            <a:extLst>
              <a:ext uri="{FF2B5EF4-FFF2-40B4-BE49-F238E27FC236}">
                <a16:creationId xmlns:a16="http://schemas.microsoft.com/office/drawing/2014/main" id="{37785489-4060-5A36-A7BA-D58E35A750A4}"/>
              </a:ext>
            </a:extLst>
          </p:cNvPr>
          <p:cNvSpPr/>
          <p:nvPr/>
        </p:nvSpPr>
        <p:spPr>
          <a:xfrm>
            <a:off x="968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Total </a:t>
            </a:r>
            <a:r>
              <a:rPr lang="de-DE" sz="1600" b="1" dirty="0" err="1">
                <a:solidFill>
                  <a:schemeClr val="bg1"/>
                </a:solidFill>
              </a:rPr>
              <a:t>event</a:t>
            </a:r>
            <a:r>
              <a:rPr lang="de-DE" sz="1600" b="1" dirty="0">
                <a:solidFill>
                  <a:schemeClr val="bg1"/>
                </a:solidFill>
              </a:rPr>
              <a:t> </a:t>
            </a:r>
            <a:r>
              <a:rPr lang="de-DE" sz="1600" dirty="0" err="1">
                <a:solidFill>
                  <a:schemeClr val="bg1"/>
                </a:solidFill>
              </a:rPr>
              <a:t>emissions</a:t>
            </a:r>
            <a:endParaRPr lang="en-US" sz="1600" dirty="0">
              <a:solidFill>
                <a:schemeClr val="bg1"/>
              </a:solidFill>
            </a:endParaRPr>
          </a:p>
        </p:txBody>
      </p:sp>
      <p:sp>
        <p:nvSpPr>
          <p:cNvPr id="11" name="Rechteck 10">
            <a:extLst>
              <a:ext uri="{FF2B5EF4-FFF2-40B4-BE49-F238E27FC236}">
                <a16:creationId xmlns:a16="http://schemas.microsoft.com/office/drawing/2014/main" id="{6AC978CF-A0B5-118C-F71E-56097F748706}"/>
              </a:ext>
            </a:extLst>
          </p:cNvPr>
          <p:cNvSpPr/>
          <p:nvPr/>
        </p:nvSpPr>
        <p:spPr>
          <a:xfrm>
            <a:off x="374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Event Emissions</a:t>
            </a:r>
            <a:endParaRPr lang="en-US" sz="1400" b="1" dirty="0">
              <a:solidFill>
                <a:schemeClr val="bg1"/>
              </a:solidFill>
            </a:endParaRPr>
          </a:p>
        </p:txBody>
      </p:sp>
      <p:sp>
        <p:nvSpPr>
          <p:cNvPr id="12" name="Rechteck 11">
            <a:extLst>
              <a:ext uri="{FF2B5EF4-FFF2-40B4-BE49-F238E27FC236}">
                <a16:creationId xmlns:a16="http://schemas.microsoft.com/office/drawing/2014/main" id="{90A9E1C7-928B-756E-ECC2-297BD7AAC111}"/>
              </a:ext>
            </a:extLst>
          </p:cNvPr>
          <p:cNvSpPr/>
          <p:nvPr/>
        </p:nvSpPr>
        <p:spPr>
          <a:xfrm>
            <a:off x="374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E2O Emissions</a:t>
            </a:r>
            <a:endParaRPr lang="en-US" sz="1400" b="1" dirty="0">
              <a:solidFill>
                <a:schemeClr val="bg1"/>
              </a:solidFill>
            </a:endParaRPr>
          </a:p>
        </p:txBody>
      </p:sp>
      <p:sp>
        <p:nvSpPr>
          <p:cNvPr id="6" name="Pfeil: Chevron 5">
            <a:extLst>
              <a:ext uri="{FF2B5EF4-FFF2-40B4-BE49-F238E27FC236}">
                <a16:creationId xmlns:a16="http://schemas.microsoft.com/office/drawing/2014/main" id="{6B1DE8CF-400D-2DA5-C2D0-E00D244B0099}"/>
              </a:ext>
            </a:extLst>
          </p:cNvPr>
          <p:cNvSpPr/>
          <p:nvPr/>
        </p:nvSpPr>
        <p:spPr>
          <a:xfrm>
            <a:off x="5400000" y="1800000"/>
            <a:ext cx="4680000" cy="2520000"/>
          </a:xfrm>
          <a:prstGeom prst="chevron">
            <a:avLst>
              <a:gd name="adj" fmla="val 17901"/>
            </a:avLst>
          </a:prstGeom>
          <a:solidFill>
            <a:schemeClr val="accent5"/>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t"/>
          <a:lstStyle/>
          <a:p>
            <a:endParaRPr lang="de-DE" b="1" dirty="0">
              <a:solidFill>
                <a:schemeClr val="bg1"/>
              </a:solidFill>
            </a:endParaRPr>
          </a:p>
          <a:p>
            <a:endParaRPr lang="de-DE" b="1" dirty="0">
              <a:solidFill>
                <a:schemeClr val="bg1"/>
              </a:solidFill>
            </a:endParaRPr>
          </a:p>
          <a:p>
            <a:endParaRPr lang="de-DE" b="1" dirty="0">
              <a:solidFill>
                <a:schemeClr val="bg1"/>
              </a:solidFill>
            </a:endParaRPr>
          </a:p>
        </p:txBody>
      </p:sp>
      <p:sp>
        <p:nvSpPr>
          <p:cNvPr id="7" name="Rechteck 6">
            <a:extLst>
              <a:ext uri="{FF2B5EF4-FFF2-40B4-BE49-F238E27FC236}">
                <a16:creationId xmlns:a16="http://schemas.microsoft.com/office/drawing/2014/main" id="{3E108085-B1D3-4AF4-C7D6-A400A88C01D0}"/>
              </a:ext>
            </a:extLst>
          </p:cNvPr>
          <p:cNvSpPr/>
          <p:nvPr/>
        </p:nvSpPr>
        <p:spPr>
          <a:xfrm>
            <a:off x="1620000" y="1260000"/>
            <a:ext cx="207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1</a:t>
            </a:r>
          </a:p>
        </p:txBody>
      </p:sp>
      <p:sp>
        <p:nvSpPr>
          <p:cNvPr id="13" name="Rechteck 12">
            <a:extLst>
              <a:ext uri="{FF2B5EF4-FFF2-40B4-BE49-F238E27FC236}">
                <a16:creationId xmlns:a16="http://schemas.microsoft.com/office/drawing/2014/main" id="{8F324F3E-590D-346C-4AE4-02C297757E54}"/>
              </a:ext>
            </a:extLst>
          </p:cNvPr>
          <p:cNvSpPr/>
          <p:nvPr/>
        </p:nvSpPr>
        <p:spPr>
          <a:xfrm>
            <a:off x="5400000" y="1260000"/>
            <a:ext cx="423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accent5">
                    <a:lumMod val="75000"/>
                  </a:schemeClr>
                </a:solidFill>
              </a:rPr>
              <a:t>Phase 2: </a:t>
            </a:r>
            <a:r>
              <a:rPr lang="de-DE" b="1" dirty="0">
                <a:solidFill>
                  <a:schemeClr val="accent5">
                    <a:lumMod val="75000"/>
                  </a:schemeClr>
                </a:solidFill>
              </a:rPr>
              <a:t>Emission </a:t>
            </a:r>
            <a:r>
              <a:rPr lang="de-DE" b="1" dirty="0" err="1">
                <a:solidFill>
                  <a:schemeClr val="accent5">
                    <a:lumMod val="75000"/>
                  </a:schemeClr>
                </a:solidFill>
              </a:rPr>
              <a:t>Allocation</a:t>
            </a:r>
            <a:endParaRPr lang="en-US" b="1" dirty="0">
              <a:solidFill>
                <a:schemeClr val="accent5">
                  <a:lumMod val="75000"/>
                </a:schemeClr>
              </a:solidFill>
            </a:endParaRPr>
          </a:p>
        </p:txBody>
      </p:sp>
      <p:sp>
        <p:nvSpPr>
          <p:cNvPr id="29" name="Pfeil: Chevron 28">
            <a:extLst>
              <a:ext uri="{FF2B5EF4-FFF2-40B4-BE49-F238E27FC236}">
                <a16:creationId xmlns:a16="http://schemas.microsoft.com/office/drawing/2014/main" id="{7F1112C1-86A5-E54B-C290-31D64D545F3F}"/>
              </a:ext>
            </a:extLst>
          </p:cNvPr>
          <p:cNvSpPr/>
          <p:nvPr/>
        </p:nvSpPr>
        <p:spPr>
          <a:xfrm>
            <a:off x="1620000" y="1800000"/>
            <a:ext cx="2520000" cy="2520000"/>
          </a:xfrm>
          <a:prstGeom prst="chevron">
            <a:avLst>
              <a:gd name="adj" fmla="val 17901"/>
            </a:avLst>
          </a:prstGeom>
          <a:solidFill>
            <a:schemeClr val="bg1"/>
          </a:solidFill>
          <a:ln>
            <a:solidFill>
              <a:schemeClr val="bg1">
                <a:lumMod val="50000"/>
                <a:alpha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b="1" dirty="0">
                <a:solidFill>
                  <a:schemeClr val="tx1">
                    <a:lumMod val="50000"/>
                    <a:lumOff val="50000"/>
                    <a:alpha val="50000"/>
                  </a:schemeClr>
                </a:solidFill>
              </a:rPr>
              <a:t>Emission</a:t>
            </a:r>
          </a:p>
          <a:p>
            <a:pPr algn="ctr"/>
            <a:r>
              <a:rPr lang="de-DE" b="1" dirty="0" err="1">
                <a:solidFill>
                  <a:schemeClr val="tx1">
                    <a:lumMod val="50000"/>
                    <a:lumOff val="50000"/>
                    <a:alpha val="50000"/>
                  </a:schemeClr>
                </a:solidFill>
              </a:rPr>
              <a:t>Estimation</a:t>
            </a:r>
            <a:endParaRPr lang="de-DE" b="1" dirty="0">
              <a:solidFill>
                <a:schemeClr val="tx1">
                  <a:lumMod val="50000"/>
                  <a:lumOff val="50000"/>
                  <a:alpha val="50000"/>
                </a:schemeClr>
              </a:solidFill>
            </a:endParaRPr>
          </a:p>
        </p:txBody>
      </p:sp>
      <p:sp>
        <p:nvSpPr>
          <p:cNvPr id="45" name="Pfeil: Chevron 44">
            <a:extLst>
              <a:ext uri="{FF2B5EF4-FFF2-40B4-BE49-F238E27FC236}">
                <a16:creationId xmlns:a16="http://schemas.microsoft.com/office/drawing/2014/main" id="{97EE3639-90E2-C05C-04AE-82B73DBF16D6}"/>
              </a:ext>
            </a:extLst>
          </p:cNvPr>
          <p:cNvSpPr/>
          <p:nvPr/>
        </p:nvSpPr>
        <p:spPr>
          <a:xfrm>
            <a:off x="6480000" y="3238500"/>
            <a:ext cx="2880000" cy="901500"/>
          </a:xfrm>
          <a:prstGeom prst="chevron">
            <a:avLst>
              <a:gd name="adj" fmla="val 1785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500" dirty="0">
              <a:solidFill>
                <a:schemeClr val="tx1"/>
              </a:solidFill>
            </a:endParaRPr>
          </a:p>
        </p:txBody>
      </p:sp>
      <p:sp>
        <p:nvSpPr>
          <p:cNvPr id="47" name="Textfeld 46">
            <a:extLst>
              <a:ext uri="{FF2B5EF4-FFF2-40B4-BE49-F238E27FC236}">
                <a16:creationId xmlns:a16="http://schemas.microsoft.com/office/drawing/2014/main" id="{A9894F1A-5F6D-CC23-4A39-5D88792B5391}"/>
              </a:ext>
            </a:extLst>
          </p:cNvPr>
          <p:cNvSpPr txBox="1"/>
          <p:nvPr/>
        </p:nvSpPr>
        <p:spPr>
          <a:xfrm>
            <a:off x="6480000" y="3348000"/>
            <a:ext cx="2700000" cy="360000"/>
          </a:xfrm>
          <a:prstGeom prst="rect">
            <a:avLst/>
          </a:prstGeom>
          <a:noFill/>
        </p:spPr>
        <p:txBody>
          <a:bodyPr wrap="square" rtlCol="0">
            <a:spAutoFit/>
          </a:bodyPr>
          <a:lstStyle/>
          <a:p>
            <a:pPr algn="ctr"/>
            <a:r>
              <a:rPr lang="de-DE" sz="1600" dirty="0"/>
              <a:t>ALLOCATION RULE</a:t>
            </a:r>
            <a:endParaRPr lang="en-US" sz="1600" dirty="0"/>
          </a:p>
        </p:txBody>
      </p:sp>
      <p:sp>
        <p:nvSpPr>
          <p:cNvPr id="54" name="Rechteck 53">
            <a:extLst>
              <a:ext uri="{FF2B5EF4-FFF2-40B4-BE49-F238E27FC236}">
                <a16:creationId xmlns:a16="http://schemas.microsoft.com/office/drawing/2014/main" id="{2E042285-E5D0-7317-43CE-4D0EC4BF9B92}"/>
              </a:ext>
            </a:extLst>
          </p:cNvPr>
          <p:cNvSpPr/>
          <p:nvPr/>
        </p:nvSpPr>
        <p:spPr>
          <a:xfrm>
            <a:off x="6479998" y="2204362"/>
            <a:ext cx="2700001" cy="45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Aggregate per </a:t>
            </a:r>
            <a:r>
              <a:rPr lang="de-DE" sz="1600" dirty="0" err="1">
                <a:solidFill>
                  <a:sysClr val="windowText" lastClr="000000"/>
                </a:solidFill>
              </a:rPr>
              <a:t>event</a:t>
            </a:r>
            <a:endParaRPr lang="en-US" sz="1600" dirty="0">
              <a:solidFill>
                <a:sysClr val="windowText" lastClr="000000"/>
              </a:solidFill>
            </a:endParaRPr>
          </a:p>
        </p:txBody>
      </p:sp>
      <p:sp>
        <p:nvSpPr>
          <p:cNvPr id="55" name="Ellipse 54">
            <a:extLst>
              <a:ext uri="{FF2B5EF4-FFF2-40B4-BE49-F238E27FC236}">
                <a16:creationId xmlns:a16="http://schemas.microsoft.com/office/drawing/2014/main" id="{25246ACE-0FC5-F31B-912D-A1DA5A78E7C5}"/>
              </a:ext>
            </a:extLst>
          </p:cNvPr>
          <p:cNvSpPr/>
          <p:nvPr/>
        </p:nvSpPr>
        <p:spPr>
          <a:xfrm>
            <a:off x="9820137"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Ellipse 55">
            <a:extLst>
              <a:ext uri="{FF2B5EF4-FFF2-40B4-BE49-F238E27FC236}">
                <a16:creationId xmlns:a16="http://schemas.microsoft.com/office/drawing/2014/main" id="{E14EA900-C996-F03E-015D-AF60C0A564EB}"/>
              </a:ext>
            </a:extLst>
          </p:cNvPr>
          <p:cNvSpPr/>
          <p:nvPr/>
        </p:nvSpPr>
        <p:spPr>
          <a:xfrm>
            <a:off x="9820800" y="365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Verbinder: gewinkelt 57">
            <a:extLst>
              <a:ext uri="{FF2B5EF4-FFF2-40B4-BE49-F238E27FC236}">
                <a16:creationId xmlns:a16="http://schemas.microsoft.com/office/drawing/2014/main" id="{F63E9343-6C53-B803-2BA8-953166A78284}"/>
              </a:ext>
            </a:extLst>
          </p:cNvPr>
          <p:cNvCxnSpPr>
            <a:cxnSpLocks/>
            <a:stCxn id="54" idx="3"/>
            <a:endCxn id="55" idx="2"/>
          </p:cNvCxnSpPr>
          <p:nvPr/>
        </p:nvCxnSpPr>
        <p:spPr>
          <a:xfrm>
            <a:off x="9179999" y="2429362"/>
            <a:ext cx="640138" cy="638"/>
          </a:xfrm>
          <a:prstGeom prst="bentConnector3">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9" name="Verbinder: gewinkelt 58">
            <a:extLst>
              <a:ext uri="{FF2B5EF4-FFF2-40B4-BE49-F238E27FC236}">
                <a16:creationId xmlns:a16="http://schemas.microsoft.com/office/drawing/2014/main" id="{1E361D11-B8EB-8AC6-8B63-C072D137D175}"/>
              </a:ext>
            </a:extLst>
          </p:cNvPr>
          <p:cNvCxnSpPr>
            <a:cxnSpLocks/>
            <a:stCxn id="45" idx="3"/>
            <a:endCxn id="56" idx="2"/>
          </p:cNvCxnSpPr>
          <p:nvPr/>
        </p:nvCxnSpPr>
        <p:spPr>
          <a:xfrm>
            <a:off x="9360000" y="3689250"/>
            <a:ext cx="460800" cy="750"/>
          </a:xfrm>
          <a:prstGeom prst="bentConnector3">
            <a:avLst>
              <a:gd name="adj1" fmla="val 50000"/>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pic>
        <p:nvPicPr>
          <p:cNvPr id="68" name="Grafik 67">
            <a:extLst>
              <a:ext uri="{FF2B5EF4-FFF2-40B4-BE49-F238E27FC236}">
                <a16:creationId xmlns:a16="http://schemas.microsoft.com/office/drawing/2014/main" id="{0016EFE5-FB05-80A1-FDAC-E7E75CEF68E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394380" y="3787480"/>
            <a:ext cx="1080000" cy="184090"/>
          </a:xfrm>
          <a:prstGeom prst="rect">
            <a:avLst/>
          </a:prstGeom>
        </p:spPr>
      </p:pic>
      <p:pic>
        <p:nvPicPr>
          <p:cNvPr id="69" name="Grafik 68" descr="Benutzer mit einfarbiger Füllung">
            <a:extLst>
              <a:ext uri="{FF2B5EF4-FFF2-40B4-BE49-F238E27FC236}">
                <a16:creationId xmlns:a16="http://schemas.microsoft.com/office/drawing/2014/main" id="{0E4E6A95-16F2-2E1F-5442-A194437B54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9300" y="4679269"/>
            <a:ext cx="720000" cy="720000"/>
          </a:xfrm>
          <a:prstGeom prst="rect">
            <a:avLst/>
          </a:prstGeom>
        </p:spPr>
      </p:pic>
      <p:cxnSp>
        <p:nvCxnSpPr>
          <p:cNvPr id="70" name="Verbinder: gewinkelt 69">
            <a:extLst>
              <a:ext uri="{FF2B5EF4-FFF2-40B4-BE49-F238E27FC236}">
                <a16:creationId xmlns:a16="http://schemas.microsoft.com/office/drawing/2014/main" id="{F66D7285-469E-786E-4A95-11FC02DED648}"/>
              </a:ext>
            </a:extLst>
          </p:cNvPr>
          <p:cNvCxnSpPr>
            <a:cxnSpLocks/>
            <a:stCxn id="72" idx="3"/>
            <a:endCxn id="45" idx="2"/>
          </p:cNvCxnSpPr>
          <p:nvPr/>
        </p:nvCxnSpPr>
        <p:spPr>
          <a:xfrm flipV="1">
            <a:off x="7209301" y="4140000"/>
            <a:ext cx="630222" cy="89926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CCB40E8C-3FBB-3BB3-2A6E-DA5A3227983C}"/>
              </a:ext>
            </a:extLst>
          </p:cNvPr>
          <p:cNvSpPr txBox="1"/>
          <p:nvPr/>
        </p:nvSpPr>
        <p:spPr>
          <a:xfrm>
            <a:off x="7838807" y="4560278"/>
            <a:ext cx="924975" cy="307777"/>
          </a:xfrm>
          <a:prstGeom prst="rect">
            <a:avLst/>
          </a:prstGeom>
          <a:noFill/>
        </p:spPr>
        <p:txBody>
          <a:bodyPr wrap="square" rtlCol="0">
            <a:spAutoFit/>
          </a:bodyPr>
          <a:lstStyle/>
          <a:p>
            <a:r>
              <a:rPr lang="de-DE" sz="1400" dirty="0" err="1">
                <a:solidFill>
                  <a:schemeClr val="tx2"/>
                </a:solidFill>
              </a:rPr>
              <a:t>select</a:t>
            </a:r>
            <a:endParaRPr lang="en-US" sz="1400" dirty="0">
              <a:solidFill>
                <a:schemeClr val="tx2"/>
              </a:solidFill>
            </a:endParaRPr>
          </a:p>
        </p:txBody>
      </p:sp>
      <p:sp>
        <p:nvSpPr>
          <p:cNvPr id="72" name="Rechteck 71">
            <a:extLst>
              <a:ext uri="{FF2B5EF4-FFF2-40B4-BE49-F238E27FC236}">
                <a16:creationId xmlns:a16="http://schemas.microsoft.com/office/drawing/2014/main" id="{79FDD8F9-A8AD-689C-B944-471C321EACB7}"/>
              </a:ext>
            </a:extLst>
          </p:cNvPr>
          <p:cNvSpPr/>
          <p:nvPr/>
        </p:nvSpPr>
        <p:spPr>
          <a:xfrm>
            <a:off x="6489301" y="4679269"/>
            <a:ext cx="72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a:extLst>
              <a:ext uri="{FF2B5EF4-FFF2-40B4-BE49-F238E27FC236}">
                <a16:creationId xmlns:a16="http://schemas.microsoft.com/office/drawing/2014/main" id="{2773A7A5-66F2-BE6F-C5F2-6B06FC3098C0}"/>
              </a:ext>
            </a:extLst>
          </p:cNvPr>
          <p:cNvSpPr/>
          <p:nvPr/>
        </p:nvSpPr>
        <p:spPr>
          <a:xfrm>
            <a:off x="5590875"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a:extLst>
              <a:ext uri="{FF2B5EF4-FFF2-40B4-BE49-F238E27FC236}">
                <a16:creationId xmlns:a16="http://schemas.microsoft.com/office/drawing/2014/main" id="{25C75B71-BB80-7BE2-6543-37950C1C75B0}"/>
              </a:ext>
            </a:extLst>
          </p:cNvPr>
          <p:cNvSpPr/>
          <p:nvPr/>
        </p:nvSpPr>
        <p:spPr>
          <a:xfrm>
            <a:off x="5590875" y="365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e 92">
            <a:extLst>
              <a:ext uri="{FF2B5EF4-FFF2-40B4-BE49-F238E27FC236}">
                <a16:creationId xmlns:a16="http://schemas.microsoft.com/office/drawing/2014/main" id="{FD4B85CB-1E48-877E-6678-63B2420014B9}"/>
              </a:ext>
            </a:extLst>
          </p:cNvPr>
          <p:cNvSpPr/>
          <p:nvPr/>
        </p:nvSpPr>
        <p:spPr>
          <a:xfrm>
            <a:off x="5957587"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Verbinder: gewinkelt 95">
            <a:extLst>
              <a:ext uri="{FF2B5EF4-FFF2-40B4-BE49-F238E27FC236}">
                <a16:creationId xmlns:a16="http://schemas.microsoft.com/office/drawing/2014/main" id="{17948143-84F5-7D3F-7BBE-2059CA5C7AED}"/>
              </a:ext>
            </a:extLst>
          </p:cNvPr>
          <p:cNvCxnSpPr>
            <a:cxnSpLocks/>
            <a:stCxn id="90" idx="6"/>
            <a:endCxn id="93" idx="4"/>
          </p:cNvCxnSpPr>
          <p:nvPr/>
        </p:nvCxnSpPr>
        <p:spPr>
          <a:xfrm flipV="1">
            <a:off x="5662875" y="2466000"/>
            <a:ext cx="330712" cy="1224000"/>
          </a:xfrm>
          <a:prstGeom prst="bentConnector2">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562D51FD-66DC-50D0-C3F5-427F69C566B2}"/>
              </a:ext>
            </a:extLst>
          </p:cNvPr>
          <p:cNvCxnSpPr>
            <a:cxnSpLocks/>
            <a:stCxn id="93" idx="6"/>
            <a:endCxn id="54" idx="1"/>
          </p:cNvCxnSpPr>
          <p:nvPr/>
        </p:nvCxnSpPr>
        <p:spPr>
          <a:xfrm flipV="1">
            <a:off x="6029587" y="2429362"/>
            <a:ext cx="450411" cy="638"/>
          </a:xfrm>
          <a:prstGeom prst="bentConnector3">
            <a:avLst>
              <a:gd name="adj1" fmla="val 50000"/>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Gerader Verbinder 126">
            <a:extLst>
              <a:ext uri="{FF2B5EF4-FFF2-40B4-BE49-F238E27FC236}">
                <a16:creationId xmlns:a16="http://schemas.microsoft.com/office/drawing/2014/main" id="{E0F5896D-9BED-17FF-3A4F-A26CDF76971E}"/>
              </a:ext>
            </a:extLst>
          </p:cNvPr>
          <p:cNvCxnSpPr>
            <a:stCxn id="89" idx="6"/>
            <a:endCxn id="93" idx="2"/>
          </p:cNvCxnSpPr>
          <p:nvPr/>
        </p:nvCxnSpPr>
        <p:spPr>
          <a:xfrm>
            <a:off x="5662875" y="2430000"/>
            <a:ext cx="294712" cy="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Verbinder: gewinkelt 128">
            <a:extLst>
              <a:ext uri="{FF2B5EF4-FFF2-40B4-BE49-F238E27FC236}">
                <a16:creationId xmlns:a16="http://schemas.microsoft.com/office/drawing/2014/main" id="{41165BC3-8588-39DC-17DC-F53F19D78315}"/>
              </a:ext>
            </a:extLst>
          </p:cNvPr>
          <p:cNvCxnSpPr>
            <a:cxnSpLocks/>
            <a:stCxn id="54" idx="2"/>
            <a:endCxn id="45" idx="1"/>
          </p:cNvCxnSpPr>
          <p:nvPr/>
        </p:nvCxnSpPr>
        <p:spPr>
          <a:xfrm rot="5400000">
            <a:off x="6718033" y="2577284"/>
            <a:ext cx="1034888" cy="1189045"/>
          </a:xfrm>
          <a:prstGeom prst="bentConnector4">
            <a:avLst>
              <a:gd name="adj1" fmla="val 28222"/>
              <a:gd name="adj2" fmla="val 137917"/>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7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nodePh="1">
                                  <p:stCondLst>
                                    <p:cond delay="0"/>
                                  </p:stCondLst>
                                  <p:endCondLst>
                                    <p:cond evt="begin" delay="0">
                                      <p:tn val="27"/>
                                    </p:cond>
                                  </p:end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56" grpId="0" animBg="1"/>
      <p:bldP spid="71"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19E09E54-B0F3-A4F5-9ED4-E09EE27D3538}"/>
              </a:ext>
            </a:extLst>
          </p:cNvPr>
          <p:cNvCxnSpPr>
            <a:cxnSpLocks/>
            <a:stCxn id="27" idx="2"/>
            <a:endCxn id="29" idx="0"/>
          </p:cNvCxnSpPr>
          <p:nvPr/>
        </p:nvCxnSpPr>
        <p:spPr>
          <a:xfrm>
            <a:off x="6886759" y="2693013"/>
            <a:ext cx="0" cy="706558"/>
          </a:xfrm>
          <a:prstGeom prst="line">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79A4FE-DDC4-228A-0232-7A28469F0A42}"/>
              </a:ext>
            </a:extLst>
          </p:cNvPr>
          <p:cNvCxnSpPr>
            <a:cxnSpLocks/>
            <a:stCxn id="28" idx="2"/>
            <a:endCxn id="30" idx="0"/>
          </p:cNvCxnSpPr>
          <p:nvPr/>
        </p:nvCxnSpPr>
        <p:spPr>
          <a:xfrm flipH="1">
            <a:off x="9264421" y="3053013"/>
            <a:ext cx="1116" cy="360852"/>
          </a:xfrm>
          <a:prstGeom prst="line">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197A5B-479F-1B75-D533-EB84DE26DD98}"/>
              </a:ext>
            </a:extLst>
          </p:cNvPr>
          <p:cNvCxnSpPr>
            <a:cxnSpLocks/>
            <a:endCxn id="29" idx="7"/>
          </p:cNvCxnSpPr>
          <p:nvPr/>
        </p:nvCxnSpPr>
        <p:spPr>
          <a:xfrm flipH="1">
            <a:off x="7268597" y="2614758"/>
            <a:ext cx="1995824" cy="863894"/>
          </a:xfrm>
          <a:prstGeom prst="line">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i2 em container">
            <a:extLst>
              <a:ext uri="{FF2B5EF4-FFF2-40B4-BE49-F238E27FC236}">
                <a16:creationId xmlns:a16="http://schemas.microsoft.com/office/drawing/2014/main" id="{B3742A50-64A8-D8E9-4779-D4D447D735F4}"/>
              </a:ext>
            </a:extLst>
          </p:cNvPr>
          <p:cNvSpPr/>
          <p:nvPr/>
        </p:nvSpPr>
        <p:spPr>
          <a:xfrm>
            <a:off x="8184421" y="4041974"/>
            <a:ext cx="2160000" cy="1800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GB" sz="1600" b="1" dirty="0">
              <a:solidFill>
                <a:schemeClr val="accent6">
                  <a:lumMod val="75000"/>
                </a:schemeClr>
              </a:solidFill>
            </a:endParaRPr>
          </a:p>
          <a:p>
            <a:pPr algn="r"/>
            <a:r>
              <a:rPr lang="en-GB" sz="1600" b="1" dirty="0">
                <a:solidFill>
                  <a:schemeClr val="accent6">
                    <a:lumMod val="75000"/>
                  </a:schemeClr>
                </a:solidFill>
              </a:rPr>
              <a:t>2.5 kg</a:t>
            </a:r>
          </a:p>
          <a:p>
            <a:pPr algn="r"/>
            <a:r>
              <a:rPr lang="en-GB" sz="1600" b="1" dirty="0">
                <a:solidFill>
                  <a:schemeClr val="accent6">
                    <a:lumMod val="75000"/>
                  </a:schemeClr>
                </a:solidFill>
              </a:rPr>
              <a:t>CO2e</a:t>
            </a:r>
          </a:p>
        </p:txBody>
      </p:sp>
      <p:sp>
        <p:nvSpPr>
          <p:cNvPr id="54" name="i1 em container">
            <a:extLst>
              <a:ext uri="{FF2B5EF4-FFF2-40B4-BE49-F238E27FC236}">
                <a16:creationId xmlns:a16="http://schemas.microsoft.com/office/drawing/2014/main" id="{F8779032-FAF2-E675-0EB2-44B543B163B8}"/>
              </a:ext>
            </a:extLst>
          </p:cNvPr>
          <p:cNvSpPr/>
          <p:nvPr/>
        </p:nvSpPr>
        <p:spPr>
          <a:xfrm>
            <a:off x="5803737" y="4041974"/>
            <a:ext cx="2160000" cy="1800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GB" sz="1600" b="1" dirty="0">
              <a:solidFill>
                <a:schemeClr val="accent6">
                  <a:lumMod val="75000"/>
                </a:schemeClr>
              </a:solidFill>
            </a:endParaRPr>
          </a:p>
          <a:p>
            <a:pPr algn="r"/>
            <a:r>
              <a:rPr lang="en-GB" sz="1600" b="1" dirty="0">
                <a:solidFill>
                  <a:schemeClr val="accent6">
                    <a:lumMod val="75000"/>
                  </a:schemeClr>
                </a:solidFill>
              </a:rPr>
              <a:t>5.5 kg</a:t>
            </a:r>
          </a:p>
          <a:p>
            <a:pPr algn="r"/>
            <a:r>
              <a:rPr lang="en-GB" sz="1600" b="1" dirty="0">
                <a:solidFill>
                  <a:schemeClr val="accent6">
                    <a:lumMod val="75000"/>
                  </a:schemeClr>
                </a:solidFill>
              </a:rPr>
              <a:t>CO2e</a:t>
            </a:r>
          </a:p>
        </p:txBody>
      </p:sp>
      <p:sp>
        <p:nvSpPr>
          <p:cNvPr id="2" name="Titel 1">
            <a:extLst>
              <a:ext uri="{FF2B5EF4-FFF2-40B4-BE49-F238E27FC236}">
                <a16:creationId xmlns:a16="http://schemas.microsoft.com/office/drawing/2014/main" id="{0675EA06-F668-CFF6-E02C-3C0E6D63D27D}"/>
              </a:ext>
            </a:extLst>
          </p:cNvPr>
          <p:cNvSpPr>
            <a:spLocks noGrp="1"/>
          </p:cNvSpPr>
          <p:nvPr>
            <p:ph type="title"/>
          </p:nvPr>
        </p:nvSpPr>
        <p:spPr/>
        <p:txBody>
          <a:bodyPr/>
          <a:lstStyle/>
          <a:p>
            <a:r>
              <a:rPr lang="en-US" noProof="0" dirty="0"/>
              <a:t>Object Perspective</a:t>
            </a:r>
          </a:p>
        </p:txBody>
      </p:sp>
      <p:sp>
        <p:nvSpPr>
          <p:cNvPr id="4" name="Textplatzhalter 3">
            <a:extLst>
              <a:ext uri="{FF2B5EF4-FFF2-40B4-BE49-F238E27FC236}">
                <a16:creationId xmlns:a16="http://schemas.microsoft.com/office/drawing/2014/main" id="{DF7F1E0A-1388-F194-2CA0-873E3D8D15B3}"/>
              </a:ext>
            </a:extLst>
          </p:cNvPr>
          <p:cNvSpPr>
            <a:spLocks noGrp="1"/>
          </p:cNvSpPr>
          <p:nvPr>
            <p:ph type="body" sz="quarter" idx="12"/>
          </p:nvPr>
        </p:nvSpPr>
        <p:spPr>
          <a:xfrm>
            <a:off x="383118" y="1152001"/>
            <a:ext cx="4805256" cy="4284064"/>
          </a:xfrm>
        </p:spPr>
        <p:txBody>
          <a:bodyPr/>
          <a:lstStyle/>
          <a:p>
            <a:r>
              <a:rPr lang="en-US" noProof="0" dirty="0"/>
              <a:t>Compute emissions per object</a:t>
            </a:r>
          </a:p>
          <a:p>
            <a:endParaRPr lang="en-US" dirty="0"/>
          </a:p>
          <a:p>
            <a:pPr marL="285750" indent="-285750">
              <a:buFont typeface="Arial" panose="020B0604020202020204" pitchFamily="34" charset="0"/>
              <a:buChar char="•"/>
            </a:pPr>
            <a:r>
              <a:rPr lang="en-US" noProof="0" dirty="0"/>
              <a:t>Input: total event emissions</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Select set of target objects (here: </a:t>
            </a:r>
            <a:r>
              <a:rPr lang="en-US" b="1" noProof="0" dirty="0">
                <a:solidFill>
                  <a:schemeClr val="accent6">
                    <a:lumMod val="75000"/>
                  </a:schemeClr>
                </a:solidFill>
              </a:rPr>
              <a:t>items</a:t>
            </a:r>
            <a:r>
              <a:rPr lang="en-US" noProof="0" dirty="0"/>
              <a:t>)</a:t>
            </a:r>
          </a:p>
          <a:p>
            <a:pPr marL="285750" indent="-285750">
              <a:buFont typeface="Arial" panose="020B0604020202020204" pitchFamily="34" charset="0"/>
              <a:buChar char="•"/>
            </a:pPr>
            <a:r>
              <a:rPr lang="en-US" noProof="0" dirty="0"/>
              <a:t>Apply allocation rule:</a:t>
            </a:r>
          </a:p>
          <a:p>
            <a:pPr lvl="1" indent="0">
              <a:buNone/>
            </a:pPr>
            <a:r>
              <a:rPr lang="en-US" dirty="0"/>
              <a:t>Assigns set of targets to each event</a:t>
            </a:r>
          </a:p>
          <a:p>
            <a:pPr marL="285750" indent="-285750">
              <a:buFont typeface="Arial" panose="020B0604020202020204" pitchFamily="34" charset="0"/>
              <a:buChar char="•"/>
            </a:pPr>
            <a:r>
              <a:rPr lang="en-US" noProof="0" dirty="0"/>
              <a:t>Distribute event emissions evenly among these target objects</a:t>
            </a:r>
          </a:p>
          <a:p>
            <a:pPr marL="285750" indent="-285750">
              <a:buFont typeface="Arial" panose="020B0604020202020204" pitchFamily="34" charset="0"/>
              <a:buChar char="•"/>
            </a:pPr>
            <a:r>
              <a:rPr lang="en-US" noProof="0" dirty="0"/>
              <a:t>Compute sum per object</a:t>
            </a:r>
          </a:p>
          <a:p>
            <a:endParaRPr lang="en-US" noProof="0" dirty="0"/>
          </a:p>
        </p:txBody>
      </p:sp>
      <p:sp>
        <p:nvSpPr>
          <p:cNvPr id="5" name="Textplatzhalter 4">
            <a:extLst>
              <a:ext uri="{FF2B5EF4-FFF2-40B4-BE49-F238E27FC236}">
                <a16:creationId xmlns:a16="http://schemas.microsoft.com/office/drawing/2014/main" id="{8BE67D87-21A3-6242-E191-AC17134602BA}"/>
              </a:ext>
            </a:extLst>
          </p:cNvPr>
          <p:cNvSpPr>
            <a:spLocks noGrp="1"/>
          </p:cNvSpPr>
          <p:nvPr>
            <p:ph type="body" sz="quarter" idx="14"/>
          </p:nvPr>
        </p:nvSpPr>
        <p:spPr/>
        <p:txBody>
          <a:bodyPr/>
          <a:lstStyle/>
          <a:p>
            <a:r>
              <a:rPr lang="en-US" noProof="0" dirty="0"/>
              <a:t>[2] C Ortmeier et al.: </a:t>
            </a:r>
            <a:r>
              <a:rPr lang="en-US" noProof="0" dirty="0">
                <a:hlinkClick r:id="rId3"/>
              </a:rPr>
              <a:t>Framework for the integration of Process Mining into Life Cycle Assessment</a:t>
            </a:r>
            <a:r>
              <a:rPr lang="en-US" noProof="0" dirty="0"/>
              <a:t>. In: Procedia CIRP, 98:163-168, 2021</a:t>
            </a:r>
          </a:p>
          <a:p>
            <a:endParaRPr lang="en-US" dirty="0"/>
          </a:p>
        </p:txBody>
      </p:sp>
      <p:grpSp>
        <p:nvGrpSpPr>
          <p:cNvPr id="49" name="ev1">
            <a:extLst>
              <a:ext uri="{FF2B5EF4-FFF2-40B4-BE49-F238E27FC236}">
                <a16:creationId xmlns:a16="http://schemas.microsoft.com/office/drawing/2014/main" id="{3AF5449B-8289-8332-3657-EAE27D7E6C76}"/>
              </a:ext>
            </a:extLst>
          </p:cNvPr>
          <p:cNvGrpSpPr/>
          <p:nvPr/>
        </p:nvGrpSpPr>
        <p:grpSpPr>
          <a:xfrm>
            <a:off x="5806759" y="924647"/>
            <a:ext cx="2160000" cy="1230851"/>
            <a:chOff x="5806759" y="924647"/>
            <a:chExt cx="2160000" cy="1230851"/>
          </a:xfrm>
        </p:grpSpPr>
        <p:sp>
          <p:nvSpPr>
            <p:cNvPr id="19" name="Rectangle 18">
              <a:extLst>
                <a:ext uri="{FF2B5EF4-FFF2-40B4-BE49-F238E27FC236}">
                  <a16:creationId xmlns:a16="http://schemas.microsoft.com/office/drawing/2014/main" id="{CDBAD080-AC33-C843-AE83-8674AB1806E8}"/>
                </a:ext>
              </a:extLst>
            </p:cNvPr>
            <p:cNvSpPr/>
            <p:nvPr/>
          </p:nvSpPr>
          <p:spPr>
            <a:xfrm>
              <a:off x="5806759" y="924647"/>
              <a:ext cx="2160000" cy="1230851"/>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bIns="180000" rtlCol="0" anchor="b"/>
            <a:lstStyle/>
            <a:p>
              <a:pPr algn="ctr"/>
              <a:r>
                <a:rPr lang="en-GB" dirty="0">
                  <a:solidFill>
                    <a:schemeClr val="tx1"/>
                  </a:solidFill>
                  <a:latin typeface="Consolas" panose="020B0609020204030204" pitchFamily="49" charset="0"/>
                </a:rPr>
                <a:t>event1</a:t>
              </a:r>
            </a:p>
          </p:txBody>
        </p:sp>
        <p:sp>
          <p:nvSpPr>
            <p:cNvPr id="20" name="order1">
              <a:extLst>
                <a:ext uri="{FF2B5EF4-FFF2-40B4-BE49-F238E27FC236}">
                  <a16:creationId xmlns:a16="http://schemas.microsoft.com/office/drawing/2014/main" id="{590CE222-F322-5F74-2683-3BA0F634D770}"/>
                </a:ext>
              </a:extLst>
            </p:cNvPr>
            <p:cNvSpPr/>
            <p:nvPr/>
          </p:nvSpPr>
          <p:spPr>
            <a:xfrm>
              <a:off x="6346759" y="1016114"/>
              <a:ext cx="1080000" cy="540000"/>
            </a:xfrm>
            <a:prstGeom prst="ellipse">
              <a:avLst/>
            </a:prstGeom>
            <a:solidFill>
              <a:schemeClr val="tx2">
                <a:lumMod val="20000"/>
                <a:lumOff val="80000"/>
              </a:schemeClr>
            </a:solid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GB" sz="1400" b="1" dirty="0">
                  <a:solidFill>
                    <a:schemeClr val="tx2">
                      <a:lumMod val="75000"/>
                    </a:schemeClr>
                  </a:solidFill>
                  <a:latin typeface="Consolas" panose="020B0609020204030204" pitchFamily="49" charset="0"/>
                </a:rPr>
                <a:t>order</a:t>
              </a:r>
              <a:endParaRPr lang="en-GB" b="1" dirty="0">
                <a:solidFill>
                  <a:schemeClr val="tx2">
                    <a:lumMod val="75000"/>
                  </a:schemeClr>
                </a:solidFill>
                <a:latin typeface="Consolas" panose="020B0609020204030204" pitchFamily="49" charset="0"/>
              </a:endParaRPr>
            </a:p>
            <a:p>
              <a:pPr algn="ctr">
                <a:lnSpc>
                  <a:spcPct val="80000"/>
                </a:lnSpc>
              </a:pPr>
              <a:r>
                <a:rPr lang="en-GB" b="1" dirty="0">
                  <a:solidFill>
                    <a:schemeClr val="tx2">
                      <a:lumMod val="75000"/>
                    </a:schemeClr>
                  </a:solidFill>
                  <a:latin typeface="Consolas" panose="020B0609020204030204" pitchFamily="49" charset="0"/>
                </a:rPr>
                <a:t>1</a:t>
              </a:r>
            </a:p>
          </p:txBody>
        </p:sp>
      </p:grpSp>
      <p:grpSp>
        <p:nvGrpSpPr>
          <p:cNvPr id="50" name="ev2">
            <a:extLst>
              <a:ext uri="{FF2B5EF4-FFF2-40B4-BE49-F238E27FC236}">
                <a16:creationId xmlns:a16="http://schemas.microsoft.com/office/drawing/2014/main" id="{806AD380-847B-61EE-BFA0-52F8C755CF46}"/>
              </a:ext>
            </a:extLst>
          </p:cNvPr>
          <p:cNvGrpSpPr/>
          <p:nvPr/>
        </p:nvGrpSpPr>
        <p:grpSpPr>
          <a:xfrm>
            <a:off x="8184421" y="924647"/>
            <a:ext cx="2160000" cy="1230851"/>
            <a:chOff x="8184421" y="924647"/>
            <a:chExt cx="2160000" cy="1230851"/>
          </a:xfrm>
        </p:grpSpPr>
        <p:sp>
          <p:nvSpPr>
            <p:cNvPr id="22" name="Rectangle 21">
              <a:extLst>
                <a:ext uri="{FF2B5EF4-FFF2-40B4-BE49-F238E27FC236}">
                  <a16:creationId xmlns:a16="http://schemas.microsoft.com/office/drawing/2014/main" id="{6BD18B3D-5926-4244-DE98-0169E7404A68}"/>
                </a:ext>
              </a:extLst>
            </p:cNvPr>
            <p:cNvSpPr/>
            <p:nvPr/>
          </p:nvSpPr>
          <p:spPr>
            <a:xfrm>
              <a:off x="8184421" y="924647"/>
              <a:ext cx="2160000" cy="1230851"/>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bIns="180000" rtlCol="0" anchor="b"/>
            <a:lstStyle/>
            <a:p>
              <a:pPr algn="ctr"/>
              <a:r>
                <a:rPr lang="en-GB" dirty="0">
                  <a:solidFill>
                    <a:schemeClr val="tx1"/>
                  </a:solidFill>
                  <a:latin typeface="Consolas" panose="020B0609020204030204" pitchFamily="49" charset="0"/>
                </a:rPr>
                <a:t>event2</a:t>
              </a:r>
            </a:p>
          </p:txBody>
        </p:sp>
        <p:sp>
          <p:nvSpPr>
            <p:cNvPr id="23" name="pallet2">
              <a:extLst>
                <a:ext uri="{FF2B5EF4-FFF2-40B4-BE49-F238E27FC236}">
                  <a16:creationId xmlns:a16="http://schemas.microsoft.com/office/drawing/2014/main" id="{A7493C9E-97D9-128D-0542-0F8589FB502E}"/>
                </a:ext>
              </a:extLst>
            </p:cNvPr>
            <p:cNvSpPr/>
            <p:nvPr/>
          </p:nvSpPr>
          <p:spPr>
            <a:xfrm>
              <a:off x="8313738" y="1016114"/>
              <a:ext cx="1080000" cy="54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GB" sz="1400" b="1" dirty="0">
                  <a:solidFill>
                    <a:schemeClr val="accent5">
                      <a:lumMod val="75000"/>
                    </a:schemeClr>
                  </a:solidFill>
                  <a:latin typeface="Consolas" panose="020B0609020204030204" pitchFamily="49" charset="0"/>
                </a:rPr>
                <a:t>pallet</a:t>
              </a:r>
              <a:endParaRPr lang="en-GB" b="1" dirty="0">
                <a:solidFill>
                  <a:schemeClr val="accent5">
                    <a:lumMod val="75000"/>
                  </a:schemeClr>
                </a:solidFill>
                <a:latin typeface="Consolas" panose="020B0609020204030204" pitchFamily="49" charset="0"/>
              </a:endParaRPr>
            </a:p>
            <a:p>
              <a:pPr algn="ctr">
                <a:lnSpc>
                  <a:spcPct val="80000"/>
                </a:lnSpc>
              </a:pPr>
              <a:r>
                <a:rPr lang="en-GB" b="1" dirty="0">
                  <a:solidFill>
                    <a:schemeClr val="accent5">
                      <a:lumMod val="75000"/>
                    </a:schemeClr>
                  </a:solidFill>
                  <a:latin typeface="Consolas" panose="020B0609020204030204" pitchFamily="49" charset="0"/>
                </a:rPr>
                <a:t>2</a:t>
              </a:r>
            </a:p>
          </p:txBody>
        </p:sp>
        <p:sp>
          <p:nvSpPr>
            <p:cNvPr id="24" name="item2a">
              <a:extLst>
                <a:ext uri="{FF2B5EF4-FFF2-40B4-BE49-F238E27FC236}">
                  <a16:creationId xmlns:a16="http://schemas.microsoft.com/office/drawing/2014/main" id="{66733677-5394-3920-035A-B4DCC3F530EB}"/>
                </a:ext>
              </a:extLst>
            </p:cNvPr>
            <p:cNvSpPr/>
            <p:nvPr/>
          </p:nvSpPr>
          <p:spPr>
            <a:xfrm>
              <a:off x="9109101" y="1030408"/>
              <a:ext cx="1080000" cy="54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GB" sz="1400" b="1" dirty="0">
                  <a:solidFill>
                    <a:schemeClr val="accent6">
                      <a:lumMod val="75000"/>
                    </a:schemeClr>
                  </a:solidFill>
                  <a:latin typeface="Consolas" panose="020B0609020204030204" pitchFamily="49" charset="0"/>
                </a:rPr>
                <a:t>item</a:t>
              </a:r>
              <a:endParaRPr lang="en-GB" b="1" dirty="0">
                <a:solidFill>
                  <a:schemeClr val="accent6">
                    <a:lumMod val="75000"/>
                  </a:schemeClr>
                </a:solidFill>
                <a:latin typeface="Consolas" panose="020B0609020204030204" pitchFamily="49" charset="0"/>
              </a:endParaRPr>
            </a:p>
            <a:p>
              <a:pPr algn="ctr">
                <a:lnSpc>
                  <a:spcPct val="80000"/>
                </a:lnSpc>
              </a:pPr>
              <a:r>
                <a:rPr lang="en-GB" b="1" dirty="0">
                  <a:solidFill>
                    <a:schemeClr val="accent6">
                      <a:lumMod val="75000"/>
                    </a:schemeClr>
                  </a:solidFill>
                  <a:latin typeface="Consolas" panose="020B0609020204030204" pitchFamily="49" charset="0"/>
                </a:rPr>
                <a:t>2</a:t>
              </a:r>
            </a:p>
          </p:txBody>
        </p:sp>
      </p:grpSp>
      <p:sp>
        <p:nvSpPr>
          <p:cNvPr id="25" name="text output phase 2a">
            <a:extLst>
              <a:ext uri="{FF2B5EF4-FFF2-40B4-BE49-F238E27FC236}">
                <a16:creationId xmlns:a16="http://schemas.microsoft.com/office/drawing/2014/main" id="{31459F0F-950C-DA64-F192-116ACEF00183}"/>
              </a:ext>
            </a:extLst>
          </p:cNvPr>
          <p:cNvSpPr txBox="1"/>
          <p:nvPr/>
        </p:nvSpPr>
        <p:spPr>
          <a:xfrm>
            <a:off x="10489383" y="2279847"/>
            <a:ext cx="1535943" cy="646331"/>
          </a:xfrm>
          <a:prstGeom prst="rect">
            <a:avLst/>
          </a:prstGeom>
          <a:noFill/>
        </p:spPr>
        <p:txBody>
          <a:bodyPr wrap="square" rtlCol="0">
            <a:spAutoFit/>
          </a:bodyPr>
          <a:lstStyle/>
          <a:p>
            <a:r>
              <a:rPr lang="en-GB" dirty="0">
                <a:solidFill>
                  <a:schemeClr val="tx2"/>
                </a:solidFill>
              </a:rPr>
              <a:t>Output phase 2a</a:t>
            </a:r>
          </a:p>
        </p:txBody>
      </p:sp>
      <p:sp>
        <p:nvSpPr>
          <p:cNvPr id="26" name="text E2O">
            <a:extLst>
              <a:ext uri="{FF2B5EF4-FFF2-40B4-BE49-F238E27FC236}">
                <a16:creationId xmlns:a16="http://schemas.microsoft.com/office/drawing/2014/main" id="{E2A11F00-D046-BFC5-E8ED-00082342F51E}"/>
              </a:ext>
            </a:extLst>
          </p:cNvPr>
          <p:cNvSpPr txBox="1"/>
          <p:nvPr/>
        </p:nvSpPr>
        <p:spPr>
          <a:xfrm>
            <a:off x="10489384" y="1249419"/>
            <a:ext cx="1428371" cy="646331"/>
          </a:xfrm>
          <a:prstGeom prst="rect">
            <a:avLst/>
          </a:prstGeom>
          <a:noFill/>
        </p:spPr>
        <p:txBody>
          <a:bodyPr wrap="square" rtlCol="0">
            <a:spAutoFit/>
          </a:bodyPr>
          <a:lstStyle/>
          <a:p>
            <a:r>
              <a:rPr lang="en-GB" dirty="0">
                <a:solidFill>
                  <a:schemeClr val="tx1">
                    <a:lumMod val="50000"/>
                    <a:lumOff val="50000"/>
                  </a:schemeClr>
                </a:solidFill>
              </a:rPr>
              <a:t>E2O relations</a:t>
            </a:r>
          </a:p>
        </p:txBody>
      </p:sp>
      <p:sp>
        <p:nvSpPr>
          <p:cNvPr id="28" name="emm ev2">
            <a:extLst>
              <a:ext uri="{FF2B5EF4-FFF2-40B4-BE49-F238E27FC236}">
                <a16:creationId xmlns:a16="http://schemas.microsoft.com/office/drawing/2014/main" id="{A8389748-0D53-1D15-5219-F02FF36715CB}"/>
              </a:ext>
            </a:extLst>
          </p:cNvPr>
          <p:cNvSpPr/>
          <p:nvPr/>
        </p:nvSpPr>
        <p:spPr>
          <a:xfrm>
            <a:off x="8365537" y="2153013"/>
            <a:ext cx="1800000" cy="900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5 kgCO2e</a:t>
            </a:r>
          </a:p>
        </p:txBody>
      </p:sp>
      <p:sp>
        <p:nvSpPr>
          <p:cNvPr id="27" name="emm ev1">
            <a:extLst>
              <a:ext uri="{FF2B5EF4-FFF2-40B4-BE49-F238E27FC236}">
                <a16:creationId xmlns:a16="http://schemas.microsoft.com/office/drawing/2014/main" id="{E764786D-4316-DA64-107E-82B5A45ED4FC}"/>
              </a:ext>
            </a:extLst>
          </p:cNvPr>
          <p:cNvSpPr/>
          <p:nvPr/>
        </p:nvSpPr>
        <p:spPr>
          <a:xfrm>
            <a:off x="5986759" y="2153013"/>
            <a:ext cx="1800000" cy="540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 kgCO2e</a:t>
            </a:r>
          </a:p>
        </p:txBody>
      </p:sp>
      <p:sp>
        <p:nvSpPr>
          <p:cNvPr id="29" name="item1">
            <a:extLst>
              <a:ext uri="{FF2B5EF4-FFF2-40B4-BE49-F238E27FC236}">
                <a16:creationId xmlns:a16="http://schemas.microsoft.com/office/drawing/2014/main" id="{55977774-CC67-FF97-358A-90E655A17BA8}"/>
              </a:ext>
            </a:extLst>
          </p:cNvPr>
          <p:cNvSpPr/>
          <p:nvPr/>
        </p:nvSpPr>
        <p:spPr>
          <a:xfrm>
            <a:off x="6346759" y="3399571"/>
            <a:ext cx="1080000" cy="54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GB" sz="1400" b="1" dirty="0">
                <a:solidFill>
                  <a:schemeClr val="accent6">
                    <a:lumMod val="75000"/>
                  </a:schemeClr>
                </a:solidFill>
                <a:latin typeface="Consolas" panose="020B0609020204030204" pitchFamily="49" charset="0"/>
              </a:rPr>
              <a:t>item</a:t>
            </a:r>
            <a:endParaRPr lang="en-GB" sz="1600" b="1" dirty="0">
              <a:solidFill>
                <a:schemeClr val="accent6">
                  <a:lumMod val="75000"/>
                </a:schemeClr>
              </a:solidFill>
              <a:latin typeface="Consolas" panose="020B0609020204030204" pitchFamily="49" charset="0"/>
            </a:endParaRPr>
          </a:p>
          <a:p>
            <a:pPr algn="ctr">
              <a:lnSpc>
                <a:spcPct val="80000"/>
              </a:lnSpc>
            </a:pPr>
            <a:r>
              <a:rPr lang="en-GB" b="1" dirty="0">
                <a:solidFill>
                  <a:schemeClr val="accent6">
                    <a:lumMod val="75000"/>
                  </a:schemeClr>
                </a:solidFill>
                <a:latin typeface="Consolas" panose="020B0609020204030204" pitchFamily="49" charset="0"/>
              </a:rPr>
              <a:t>1</a:t>
            </a:r>
          </a:p>
        </p:txBody>
      </p:sp>
      <p:sp>
        <p:nvSpPr>
          <p:cNvPr id="30" name="item2">
            <a:extLst>
              <a:ext uri="{FF2B5EF4-FFF2-40B4-BE49-F238E27FC236}">
                <a16:creationId xmlns:a16="http://schemas.microsoft.com/office/drawing/2014/main" id="{D71CC111-A78C-F121-57F3-4CF16143ECAB}"/>
              </a:ext>
            </a:extLst>
          </p:cNvPr>
          <p:cNvSpPr/>
          <p:nvPr/>
        </p:nvSpPr>
        <p:spPr>
          <a:xfrm>
            <a:off x="8724421" y="3413865"/>
            <a:ext cx="1080000" cy="54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GB" sz="1400" b="1" dirty="0">
                <a:solidFill>
                  <a:schemeClr val="accent6">
                    <a:lumMod val="75000"/>
                  </a:schemeClr>
                </a:solidFill>
                <a:latin typeface="Consolas" panose="020B0609020204030204" pitchFamily="49" charset="0"/>
              </a:rPr>
              <a:t>item</a:t>
            </a:r>
            <a:endParaRPr lang="en-GB" sz="1600" b="1" dirty="0">
              <a:solidFill>
                <a:schemeClr val="accent6">
                  <a:lumMod val="75000"/>
                </a:schemeClr>
              </a:solidFill>
              <a:latin typeface="Consolas" panose="020B0609020204030204" pitchFamily="49" charset="0"/>
            </a:endParaRPr>
          </a:p>
          <a:p>
            <a:pPr algn="ctr">
              <a:lnSpc>
                <a:spcPct val="80000"/>
              </a:lnSpc>
            </a:pPr>
            <a:r>
              <a:rPr lang="en-GB" b="1" dirty="0">
                <a:solidFill>
                  <a:schemeClr val="accent6">
                    <a:lumMod val="75000"/>
                  </a:schemeClr>
                </a:solidFill>
                <a:latin typeface="Consolas" panose="020B0609020204030204" pitchFamily="49" charset="0"/>
              </a:rPr>
              <a:t>2</a:t>
            </a:r>
            <a:endParaRPr lang="en-GB" sz="2000" b="1" dirty="0">
              <a:solidFill>
                <a:schemeClr val="accent6">
                  <a:lumMod val="75000"/>
                </a:schemeClr>
              </a:solidFill>
              <a:latin typeface="Consolas" panose="020B0609020204030204" pitchFamily="49" charset="0"/>
            </a:endParaRPr>
          </a:p>
        </p:txBody>
      </p:sp>
      <p:sp>
        <p:nvSpPr>
          <p:cNvPr id="31" name="text targets">
            <a:extLst>
              <a:ext uri="{FF2B5EF4-FFF2-40B4-BE49-F238E27FC236}">
                <a16:creationId xmlns:a16="http://schemas.microsoft.com/office/drawing/2014/main" id="{E3686BD2-6377-865A-1D5B-333681C6BFB3}"/>
              </a:ext>
            </a:extLst>
          </p:cNvPr>
          <p:cNvSpPr txBox="1"/>
          <p:nvPr/>
        </p:nvSpPr>
        <p:spPr>
          <a:xfrm>
            <a:off x="10489383" y="3506058"/>
            <a:ext cx="1535943" cy="369332"/>
          </a:xfrm>
          <a:prstGeom prst="rect">
            <a:avLst/>
          </a:prstGeom>
          <a:noFill/>
        </p:spPr>
        <p:txBody>
          <a:bodyPr wrap="square" rtlCol="0">
            <a:spAutoFit/>
          </a:bodyPr>
          <a:lstStyle/>
          <a:p>
            <a:r>
              <a:rPr lang="en-GB" dirty="0">
                <a:solidFill>
                  <a:schemeClr val="accent6">
                    <a:lumMod val="75000"/>
                  </a:schemeClr>
                </a:solidFill>
              </a:rPr>
              <a:t>Targets</a:t>
            </a:r>
          </a:p>
        </p:txBody>
      </p:sp>
      <p:sp>
        <p:nvSpPr>
          <p:cNvPr id="40" name="text alloc">
            <a:extLst>
              <a:ext uri="{FF2B5EF4-FFF2-40B4-BE49-F238E27FC236}">
                <a16:creationId xmlns:a16="http://schemas.microsoft.com/office/drawing/2014/main" id="{DFB48827-302A-A81D-4485-CD997B76814F}"/>
              </a:ext>
            </a:extLst>
          </p:cNvPr>
          <p:cNvSpPr txBox="1"/>
          <p:nvPr/>
        </p:nvSpPr>
        <p:spPr>
          <a:xfrm>
            <a:off x="10489383" y="3030239"/>
            <a:ext cx="1693884" cy="369332"/>
          </a:xfrm>
          <a:prstGeom prst="rect">
            <a:avLst/>
          </a:prstGeom>
          <a:noFill/>
        </p:spPr>
        <p:txBody>
          <a:bodyPr wrap="square" rtlCol="0">
            <a:spAutoFit/>
          </a:bodyPr>
          <a:lstStyle/>
          <a:p>
            <a:r>
              <a:rPr lang="en-GB" dirty="0"/>
              <a:t>Allocation</a:t>
            </a:r>
          </a:p>
        </p:txBody>
      </p:sp>
      <p:sp>
        <p:nvSpPr>
          <p:cNvPr id="41" name="text obj em">
            <a:extLst>
              <a:ext uri="{FF2B5EF4-FFF2-40B4-BE49-F238E27FC236}">
                <a16:creationId xmlns:a16="http://schemas.microsoft.com/office/drawing/2014/main" id="{8ED88D4D-B6F6-3FC4-7A21-33EECC53DA28}"/>
              </a:ext>
            </a:extLst>
          </p:cNvPr>
          <p:cNvSpPr txBox="1"/>
          <p:nvPr/>
        </p:nvSpPr>
        <p:spPr>
          <a:xfrm>
            <a:off x="10489383" y="4726547"/>
            <a:ext cx="1693884" cy="646331"/>
          </a:xfrm>
          <a:prstGeom prst="rect">
            <a:avLst/>
          </a:prstGeom>
          <a:noFill/>
        </p:spPr>
        <p:txBody>
          <a:bodyPr wrap="square" rtlCol="0">
            <a:spAutoFit/>
          </a:bodyPr>
          <a:lstStyle/>
          <a:p>
            <a:r>
              <a:rPr lang="en-GB" dirty="0"/>
              <a:t>Object</a:t>
            </a:r>
          </a:p>
          <a:p>
            <a:r>
              <a:rPr lang="en-GB" dirty="0"/>
              <a:t>emissions</a:t>
            </a:r>
          </a:p>
        </p:txBody>
      </p:sp>
      <p:sp>
        <p:nvSpPr>
          <p:cNvPr id="52" name="emm ev1-i1">
            <a:extLst>
              <a:ext uri="{FF2B5EF4-FFF2-40B4-BE49-F238E27FC236}">
                <a16:creationId xmlns:a16="http://schemas.microsoft.com/office/drawing/2014/main" id="{93640F24-DF7F-0C7A-7F8D-099C830CC7AD}"/>
              </a:ext>
            </a:extLst>
          </p:cNvPr>
          <p:cNvSpPr/>
          <p:nvPr/>
        </p:nvSpPr>
        <p:spPr>
          <a:xfrm>
            <a:off x="5983737" y="4101821"/>
            <a:ext cx="1800000" cy="540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rPr>
              <a:t>from </a:t>
            </a:r>
            <a:r>
              <a:rPr lang="en-GB" dirty="0">
                <a:solidFill>
                  <a:schemeClr val="tx2">
                    <a:lumMod val="40000"/>
                    <a:lumOff val="60000"/>
                  </a:schemeClr>
                </a:solidFill>
                <a:latin typeface="Consolas" panose="020B0609020204030204" pitchFamily="49" charset="0"/>
              </a:rPr>
              <a:t>ev1</a:t>
            </a:r>
          </a:p>
        </p:txBody>
      </p:sp>
      <p:sp>
        <p:nvSpPr>
          <p:cNvPr id="53" name="emm ev2-i1">
            <a:extLst>
              <a:ext uri="{FF2B5EF4-FFF2-40B4-BE49-F238E27FC236}">
                <a16:creationId xmlns:a16="http://schemas.microsoft.com/office/drawing/2014/main" id="{F1DAF085-9199-7D97-554D-A2DF4BDA8525}"/>
              </a:ext>
            </a:extLst>
          </p:cNvPr>
          <p:cNvSpPr/>
          <p:nvPr/>
        </p:nvSpPr>
        <p:spPr>
          <a:xfrm>
            <a:off x="5983737" y="4699866"/>
            <a:ext cx="900000" cy="900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rPr>
              <a:t>from </a:t>
            </a:r>
            <a:r>
              <a:rPr lang="en-GB" dirty="0">
                <a:solidFill>
                  <a:schemeClr val="tx2">
                    <a:lumMod val="40000"/>
                    <a:lumOff val="60000"/>
                  </a:schemeClr>
                </a:solidFill>
                <a:latin typeface="Consolas" panose="020B0609020204030204" pitchFamily="49" charset="0"/>
              </a:rPr>
              <a:t>ev2</a:t>
            </a:r>
          </a:p>
        </p:txBody>
      </p:sp>
      <p:sp>
        <p:nvSpPr>
          <p:cNvPr id="56" name="emm ev2-i2">
            <a:extLst>
              <a:ext uri="{FF2B5EF4-FFF2-40B4-BE49-F238E27FC236}">
                <a16:creationId xmlns:a16="http://schemas.microsoft.com/office/drawing/2014/main" id="{0C3E81E9-48AE-4CFC-E6FE-551DAA0CA3B1}"/>
              </a:ext>
            </a:extLst>
          </p:cNvPr>
          <p:cNvSpPr/>
          <p:nvPr/>
        </p:nvSpPr>
        <p:spPr>
          <a:xfrm>
            <a:off x="8359212" y="4099967"/>
            <a:ext cx="900000" cy="900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lumMod val="40000"/>
                    <a:lumOff val="60000"/>
                  </a:schemeClr>
                </a:solidFill>
              </a:rPr>
              <a:t>from </a:t>
            </a:r>
            <a:r>
              <a:rPr lang="en-GB" dirty="0">
                <a:solidFill>
                  <a:schemeClr val="tx2">
                    <a:lumMod val="40000"/>
                    <a:lumOff val="60000"/>
                  </a:schemeClr>
                </a:solidFill>
                <a:latin typeface="Consolas" panose="020B0609020204030204" pitchFamily="49" charset="0"/>
              </a:rPr>
              <a:t>ev2</a:t>
            </a:r>
          </a:p>
        </p:txBody>
      </p:sp>
      <p:sp>
        <p:nvSpPr>
          <p:cNvPr id="57" name="1/2">
            <a:extLst>
              <a:ext uri="{FF2B5EF4-FFF2-40B4-BE49-F238E27FC236}">
                <a16:creationId xmlns:a16="http://schemas.microsoft.com/office/drawing/2014/main" id="{AA8672AB-5B9A-18C8-2534-724A190AE0EA}"/>
              </a:ext>
            </a:extLst>
          </p:cNvPr>
          <p:cNvSpPr/>
          <p:nvPr/>
        </p:nvSpPr>
        <p:spPr>
          <a:xfrm rot="639143">
            <a:off x="6736247" y="5410618"/>
            <a:ext cx="432000" cy="25391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1/2</a:t>
            </a:r>
          </a:p>
        </p:txBody>
      </p:sp>
      <p:sp>
        <p:nvSpPr>
          <p:cNvPr id="58" name="1/2">
            <a:extLst>
              <a:ext uri="{FF2B5EF4-FFF2-40B4-BE49-F238E27FC236}">
                <a16:creationId xmlns:a16="http://schemas.microsoft.com/office/drawing/2014/main" id="{190AA061-83B3-2B31-5562-260F53045629}"/>
              </a:ext>
            </a:extLst>
          </p:cNvPr>
          <p:cNvSpPr/>
          <p:nvPr/>
        </p:nvSpPr>
        <p:spPr>
          <a:xfrm rot="639143">
            <a:off x="9022446" y="4853110"/>
            <a:ext cx="432000" cy="25391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1/2</a:t>
            </a:r>
          </a:p>
        </p:txBody>
      </p:sp>
    </p:spTree>
    <p:extLst>
      <p:ext uri="{BB962C8B-B14F-4D97-AF65-F5344CB8AC3E}">
        <p14:creationId xmlns:p14="http://schemas.microsoft.com/office/powerpoint/2010/main" val="238573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xEl>
                                              <p:pRg st="1" end="1"/>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bg/>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xEl>
                                              <p:pRg st="1" end="1"/>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animBg="1"/>
      <p:bldP spid="54" grpId="0" uiExpand="1" build="p" animBg="1"/>
      <p:bldP spid="25" grpId="0"/>
      <p:bldP spid="26" grpId="0"/>
      <p:bldP spid="28" grpId="0" animBg="1"/>
      <p:bldP spid="27" grpId="0" animBg="1"/>
      <p:bldP spid="29" grpId="0" animBg="1"/>
      <p:bldP spid="30" grpId="0" animBg="1"/>
      <p:bldP spid="31" grpId="0"/>
      <p:bldP spid="40" grpId="0"/>
      <p:bldP spid="41" grpId="0"/>
      <p:bldP spid="52" grpId="0" animBg="1"/>
      <p:bldP spid="53" grpId="0" animBg="1"/>
      <p:bldP spid="56" grpId="0" animBg="1"/>
      <p:bldP spid="57" grpId="0" animBg="1"/>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Edges">
            <a:extLst>
              <a:ext uri="{FF2B5EF4-FFF2-40B4-BE49-F238E27FC236}">
                <a16:creationId xmlns:a16="http://schemas.microsoft.com/office/drawing/2014/main" id="{723DBD48-353A-C1D6-DDD2-E03B2DC36F7A}"/>
              </a:ext>
            </a:extLst>
          </p:cNvPr>
          <p:cNvGrpSpPr/>
          <p:nvPr/>
        </p:nvGrpSpPr>
        <p:grpSpPr>
          <a:xfrm>
            <a:off x="6121226" y="1825456"/>
            <a:ext cx="3240000" cy="2134544"/>
            <a:chOff x="6120000" y="1825456"/>
            <a:chExt cx="3240001" cy="2134544"/>
          </a:xfrm>
        </p:grpSpPr>
        <p:cxnSp>
          <p:nvCxnSpPr>
            <p:cNvPr id="180" name="Gerader Verbinder 179">
              <a:extLst>
                <a:ext uri="{FF2B5EF4-FFF2-40B4-BE49-F238E27FC236}">
                  <a16:creationId xmlns:a16="http://schemas.microsoft.com/office/drawing/2014/main" id="{3F5F18E3-0D1A-6248-296E-C133C327571A}"/>
                </a:ext>
              </a:extLst>
            </p:cNvPr>
            <p:cNvCxnSpPr>
              <a:cxnSpLocks/>
              <a:stCxn id="31" idx="6"/>
              <a:endCxn id="33" idx="2"/>
            </p:cNvCxnSpPr>
            <p:nvPr/>
          </p:nvCxnSpPr>
          <p:spPr>
            <a:xfrm>
              <a:off x="7056000" y="3060000"/>
              <a:ext cx="172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2" name="Verbinder: gewinkelt 141">
              <a:extLst>
                <a:ext uri="{FF2B5EF4-FFF2-40B4-BE49-F238E27FC236}">
                  <a16:creationId xmlns:a16="http://schemas.microsoft.com/office/drawing/2014/main" id="{064F109C-B9DC-4359-FD6E-08F8FC52D9DB}"/>
                </a:ext>
              </a:extLst>
            </p:cNvPr>
            <p:cNvCxnSpPr>
              <a:cxnSpLocks/>
              <a:stCxn id="26" idx="4"/>
              <a:endCxn id="35" idx="6"/>
            </p:cNvCxnSpPr>
            <p:nvPr/>
          </p:nvCxnSpPr>
          <p:spPr>
            <a:xfrm rot="5400000">
              <a:off x="7956001" y="2556000"/>
              <a:ext cx="1584000" cy="1224000"/>
            </a:xfrm>
            <a:prstGeom prst="bentConnector2">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F955B9E2-E377-733F-7232-6BD00997446B}"/>
                </a:ext>
              </a:extLst>
            </p:cNvPr>
            <p:cNvCxnSpPr>
              <a:cxnSpLocks/>
              <a:stCxn id="33" idx="4"/>
              <a:endCxn id="35" idx="7"/>
            </p:cNvCxnSpPr>
            <p:nvPr/>
          </p:nvCxnSpPr>
          <p:spPr>
            <a:xfrm flipH="1">
              <a:off x="8125457" y="3096000"/>
              <a:ext cx="694544" cy="83854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B102C076-37C2-1581-4195-48A603DD2FEE}"/>
                </a:ext>
              </a:extLst>
            </p:cNvPr>
            <p:cNvCxnSpPr>
              <a:cxnSpLocks/>
              <a:stCxn id="28" idx="5"/>
              <a:endCxn id="35" idx="1"/>
            </p:cNvCxnSpPr>
            <p:nvPr/>
          </p:nvCxnSpPr>
          <p:spPr>
            <a:xfrm>
              <a:off x="7045456" y="2365456"/>
              <a:ext cx="1029088" cy="15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a:extLst>
                <a:ext uri="{FF2B5EF4-FFF2-40B4-BE49-F238E27FC236}">
                  <a16:creationId xmlns:a16="http://schemas.microsoft.com/office/drawing/2014/main" id="{0EABBCE6-99BE-BF62-ACBD-260058B9D237}"/>
                </a:ext>
              </a:extLst>
            </p:cNvPr>
            <p:cNvCxnSpPr>
              <a:cxnSpLocks/>
              <a:stCxn id="31" idx="5"/>
              <a:endCxn id="35" idx="2"/>
            </p:cNvCxnSpPr>
            <p:nvPr/>
          </p:nvCxnSpPr>
          <p:spPr>
            <a:xfrm>
              <a:off x="7045456" y="3085456"/>
              <a:ext cx="1018544" cy="87454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1CC4ED5-102E-85E5-A56C-30B0F35AF8A6}"/>
                </a:ext>
              </a:extLst>
            </p:cNvPr>
            <p:cNvCxnSpPr>
              <a:cxnSpLocks/>
              <a:stCxn id="27" idx="4"/>
              <a:endCxn id="35" idx="0"/>
            </p:cNvCxnSpPr>
            <p:nvPr/>
          </p:nvCxnSpPr>
          <p:spPr>
            <a:xfrm flipH="1">
              <a:off x="8100001" y="2376000"/>
              <a:ext cx="180000" cy="15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17416D3-5A87-FC30-CB7D-757AC05F90B8}"/>
                </a:ext>
              </a:extLst>
            </p:cNvPr>
            <p:cNvCxnSpPr>
              <a:cxnSpLocks/>
              <a:stCxn id="29" idx="4"/>
              <a:endCxn id="30" idx="0"/>
            </p:cNvCxnSpPr>
            <p:nvPr/>
          </p:nvCxnSpPr>
          <p:spPr>
            <a:xfrm>
              <a:off x="630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600A56D6-548F-D67D-474E-C35E06ABDD18}"/>
                </a:ext>
              </a:extLst>
            </p:cNvPr>
            <p:cNvCxnSpPr>
              <a:cxnSpLocks/>
              <a:stCxn id="30" idx="4"/>
              <a:endCxn id="37" idx="0"/>
            </p:cNvCxnSpPr>
            <p:nvPr/>
          </p:nvCxnSpPr>
          <p:spPr>
            <a:xfrm>
              <a:off x="6300000" y="3096000"/>
              <a:ext cx="0" cy="82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D17980B1-E31F-B73F-8594-E24F07A1A463}"/>
                </a:ext>
              </a:extLst>
            </p:cNvPr>
            <p:cNvCxnSpPr>
              <a:cxnSpLocks/>
              <a:stCxn id="28" idx="4"/>
              <a:endCxn id="31" idx="0"/>
            </p:cNvCxnSpPr>
            <p:nvPr/>
          </p:nvCxnSpPr>
          <p:spPr>
            <a:xfrm>
              <a:off x="702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Verbinder: gewinkelt 51">
              <a:extLst>
                <a:ext uri="{FF2B5EF4-FFF2-40B4-BE49-F238E27FC236}">
                  <a16:creationId xmlns:a16="http://schemas.microsoft.com/office/drawing/2014/main" id="{D88F9FC2-FEE5-D06C-6C3B-B0EA789144B1}"/>
                </a:ext>
              </a:extLst>
            </p:cNvPr>
            <p:cNvCxnSpPr>
              <a:stCxn id="8" idx="2"/>
              <a:endCxn id="15" idx="2"/>
            </p:cNvCxnSpPr>
            <p:nvPr/>
          </p:nvCxnSpPr>
          <p:spPr>
            <a:xfrm rot="10800000" flipV="1">
              <a:off x="6120000" y="2340000"/>
              <a:ext cx="12700" cy="1620000"/>
            </a:xfrm>
            <a:prstGeom prst="bentConnector3">
              <a:avLst>
                <a:gd name="adj1" fmla="val 3431244"/>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F95F596A-27AE-7EC6-F908-2B3BD3911D0D}"/>
                </a:ext>
              </a:extLst>
            </p:cNvPr>
            <p:cNvCxnSpPr>
              <a:stCxn id="24" idx="3"/>
              <a:endCxn id="29" idx="7"/>
            </p:cNvCxnSpPr>
            <p:nvPr/>
          </p:nvCxnSpPr>
          <p:spPr>
            <a:xfrm flipH="1">
              <a:off x="632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81C340D5-B2CA-0851-5D46-041872B6C534}"/>
                </a:ext>
              </a:extLst>
            </p:cNvPr>
            <p:cNvCxnSpPr>
              <a:stCxn id="24" idx="5"/>
              <a:endCxn id="28" idx="1"/>
            </p:cNvCxnSpPr>
            <p:nvPr/>
          </p:nvCxnSpPr>
          <p:spPr>
            <a:xfrm>
              <a:off x="668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FBC4C110-867B-02D7-1546-F6B54F183042}"/>
                </a:ext>
              </a:extLst>
            </p:cNvPr>
            <p:cNvCxnSpPr>
              <a:cxnSpLocks/>
              <a:stCxn id="25" idx="3"/>
              <a:endCxn id="27" idx="7"/>
            </p:cNvCxnSpPr>
            <p:nvPr/>
          </p:nvCxnSpPr>
          <p:spPr>
            <a:xfrm flipH="1">
              <a:off x="8305457"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B30C7A97-3B02-62D9-9B05-29B0D177098F}"/>
                </a:ext>
              </a:extLst>
            </p:cNvPr>
            <p:cNvCxnSpPr>
              <a:cxnSpLocks/>
              <a:stCxn id="25" idx="5"/>
              <a:endCxn id="26" idx="1"/>
            </p:cNvCxnSpPr>
            <p:nvPr/>
          </p:nvCxnSpPr>
          <p:spPr>
            <a:xfrm>
              <a:off x="8845457"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A08443E-6D51-FCB8-CFD4-0036939F8283}"/>
                </a:ext>
              </a:extLst>
            </p:cNvPr>
            <p:cNvCxnSpPr>
              <a:cxnSpLocks/>
              <a:stCxn id="26" idx="3"/>
              <a:endCxn id="33" idx="7"/>
            </p:cNvCxnSpPr>
            <p:nvPr/>
          </p:nvCxnSpPr>
          <p:spPr>
            <a:xfrm flipH="1">
              <a:off x="8845457"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A522C2A7-D58F-5B98-4063-E99CC1CDEADF}"/>
                </a:ext>
              </a:extLst>
            </p:cNvPr>
            <p:cNvCxnSpPr>
              <a:cxnSpLocks/>
              <a:stCxn id="27" idx="5"/>
              <a:endCxn id="33" idx="1"/>
            </p:cNvCxnSpPr>
            <p:nvPr/>
          </p:nvCxnSpPr>
          <p:spPr>
            <a:xfrm>
              <a:off x="8305457"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Edges subtle">
            <a:extLst>
              <a:ext uri="{FF2B5EF4-FFF2-40B4-BE49-F238E27FC236}">
                <a16:creationId xmlns:a16="http://schemas.microsoft.com/office/drawing/2014/main" id="{BB9767B9-44B9-8F7A-D880-68BBF07C8C0D}"/>
              </a:ext>
            </a:extLst>
          </p:cNvPr>
          <p:cNvGrpSpPr/>
          <p:nvPr/>
        </p:nvGrpSpPr>
        <p:grpSpPr>
          <a:xfrm>
            <a:off x="6124033" y="1825456"/>
            <a:ext cx="3237193" cy="2134544"/>
            <a:chOff x="6120000" y="1825456"/>
            <a:chExt cx="3237195" cy="2134544"/>
          </a:xfrm>
        </p:grpSpPr>
        <p:cxnSp>
          <p:nvCxnSpPr>
            <p:cNvPr id="132" name="Gerader Verbinder 131">
              <a:extLst>
                <a:ext uri="{FF2B5EF4-FFF2-40B4-BE49-F238E27FC236}">
                  <a16:creationId xmlns:a16="http://schemas.microsoft.com/office/drawing/2014/main" id="{584C4038-5811-D974-84CD-65F03DDD7710}"/>
                </a:ext>
              </a:extLst>
            </p:cNvPr>
            <p:cNvCxnSpPr>
              <a:cxnSpLocks/>
              <a:stCxn id="31" idx="6"/>
              <a:endCxn id="33" idx="2"/>
            </p:cNvCxnSpPr>
            <p:nvPr/>
          </p:nvCxnSpPr>
          <p:spPr>
            <a:xfrm>
              <a:off x="7053194" y="3060000"/>
              <a:ext cx="1728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Verbinder: gewinkelt 132">
              <a:extLst>
                <a:ext uri="{FF2B5EF4-FFF2-40B4-BE49-F238E27FC236}">
                  <a16:creationId xmlns:a16="http://schemas.microsoft.com/office/drawing/2014/main" id="{D75884A1-5BC5-D539-37C2-E06190094DCF}"/>
                </a:ext>
              </a:extLst>
            </p:cNvPr>
            <p:cNvCxnSpPr>
              <a:cxnSpLocks/>
              <a:stCxn id="26" idx="4"/>
              <a:endCxn id="35" idx="6"/>
            </p:cNvCxnSpPr>
            <p:nvPr/>
          </p:nvCxnSpPr>
          <p:spPr>
            <a:xfrm rot="5400000">
              <a:off x="7953195" y="2556000"/>
              <a:ext cx="1584000" cy="1224000"/>
            </a:xfrm>
            <a:prstGeom prst="bentConnector2">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31F1A2CF-D2FA-5482-1886-138091E8316D}"/>
                </a:ext>
              </a:extLst>
            </p:cNvPr>
            <p:cNvCxnSpPr>
              <a:cxnSpLocks/>
              <a:stCxn id="33" idx="4"/>
              <a:endCxn id="35" idx="7"/>
            </p:cNvCxnSpPr>
            <p:nvPr/>
          </p:nvCxnSpPr>
          <p:spPr>
            <a:xfrm flipH="1">
              <a:off x="8122650" y="3096000"/>
              <a:ext cx="694544" cy="8385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a:extLst>
                <a:ext uri="{FF2B5EF4-FFF2-40B4-BE49-F238E27FC236}">
                  <a16:creationId xmlns:a16="http://schemas.microsoft.com/office/drawing/2014/main" id="{8A1D2EC3-19AF-2D1C-275B-4176FE0D06E0}"/>
                </a:ext>
              </a:extLst>
            </p:cNvPr>
            <p:cNvCxnSpPr>
              <a:cxnSpLocks/>
              <a:stCxn id="28" idx="5"/>
              <a:endCxn id="35" idx="1"/>
            </p:cNvCxnSpPr>
            <p:nvPr/>
          </p:nvCxnSpPr>
          <p:spPr>
            <a:xfrm>
              <a:off x="7042650" y="2365456"/>
              <a:ext cx="1029089" cy="15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1BF931AC-2F41-9D89-9E66-CC65A1406B32}"/>
                </a:ext>
              </a:extLst>
            </p:cNvPr>
            <p:cNvCxnSpPr>
              <a:cxnSpLocks/>
              <a:stCxn id="31" idx="5"/>
              <a:endCxn id="35" idx="2"/>
            </p:cNvCxnSpPr>
            <p:nvPr/>
          </p:nvCxnSpPr>
          <p:spPr>
            <a:xfrm>
              <a:off x="7042650" y="3085456"/>
              <a:ext cx="1018544" cy="8745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5DB91964-0779-DE88-4DAB-BFB4D4BF9720}"/>
                </a:ext>
              </a:extLst>
            </p:cNvPr>
            <p:cNvCxnSpPr>
              <a:cxnSpLocks/>
              <a:stCxn id="27" idx="4"/>
              <a:endCxn id="35" idx="0"/>
            </p:cNvCxnSpPr>
            <p:nvPr/>
          </p:nvCxnSpPr>
          <p:spPr>
            <a:xfrm flipH="1">
              <a:off x="8097194" y="2376000"/>
              <a:ext cx="180000" cy="15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a:extLst>
                <a:ext uri="{FF2B5EF4-FFF2-40B4-BE49-F238E27FC236}">
                  <a16:creationId xmlns:a16="http://schemas.microsoft.com/office/drawing/2014/main" id="{35E6F375-BBDE-4AC7-C146-D022A17BDF3E}"/>
                </a:ext>
              </a:extLst>
            </p:cNvPr>
            <p:cNvCxnSpPr>
              <a:cxnSpLocks/>
              <a:stCxn id="29" idx="4"/>
              <a:endCxn id="30" idx="0"/>
            </p:cNvCxnSpPr>
            <p:nvPr/>
          </p:nvCxnSpPr>
          <p:spPr>
            <a:xfrm>
              <a:off x="6297193"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a:extLst>
                <a:ext uri="{FF2B5EF4-FFF2-40B4-BE49-F238E27FC236}">
                  <a16:creationId xmlns:a16="http://schemas.microsoft.com/office/drawing/2014/main" id="{4C883306-4D5A-454E-3230-F113D3287A1B}"/>
                </a:ext>
              </a:extLst>
            </p:cNvPr>
            <p:cNvCxnSpPr>
              <a:cxnSpLocks/>
              <a:stCxn id="30" idx="4"/>
              <a:endCxn id="37" idx="0"/>
            </p:cNvCxnSpPr>
            <p:nvPr/>
          </p:nvCxnSpPr>
          <p:spPr>
            <a:xfrm>
              <a:off x="6297193" y="3096000"/>
              <a:ext cx="0" cy="82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2C58A504-1CA2-246B-6119-AB07B9A67815}"/>
                </a:ext>
              </a:extLst>
            </p:cNvPr>
            <p:cNvCxnSpPr>
              <a:cxnSpLocks/>
              <a:stCxn id="28" idx="4"/>
              <a:endCxn id="31" idx="0"/>
            </p:cNvCxnSpPr>
            <p:nvPr/>
          </p:nvCxnSpPr>
          <p:spPr>
            <a:xfrm>
              <a:off x="7017194"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Verbinder: gewinkelt 140">
              <a:extLst>
                <a:ext uri="{FF2B5EF4-FFF2-40B4-BE49-F238E27FC236}">
                  <a16:creationId xmlns:a16="http://schemas.microsoft.com/office/drawing/2014/main" id="{4D0F6BB6-FCC1-FE67-8F18-83C98D51F66D}"/>
                </a:ext>
              </a:extLst>
            </p:cNvPr>
            <p:cNvCxnSpPr/>
            <p:nvPr/>
          </p:nvCxnSpPr>
          <p:spPr>
            <a:xfrm rot="10800000" flipV="1">
              <a:off x="6120000" y="2340000"/>
              <a:ext cx="12700" cy="1620000"/>
            </a:xfrm>
            <a:prstGeom prst="bentConnector3">
              <a:avLst>
                <a:gd name="adj1" fmla="val 34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008CC279-7086-F373-D8B2-746E28F90FBD}"/>
                </a:ext>
              </a:extLst>
            </p:cNvPr>
            <p:cNvCxnSpPr>
              <a:cxnSpLocks/>
              <a:stCxn id="24" idx="3"/>
              <a:endCxn id="29" idx="7"/>
            </p:cNvCxnSpPr>
            <p:nvPr/>
          </p:nvCxnSpPr>
          <p:spPr>
            <a:xfrm flipH="1">
              <a:off x="6322649"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37F25A38-2FD0-CD53-98B3-EE9EF8386471}"/>
                </a:ext>
              </a:extLst>
            </p:cNvPr>
            <p:cNvCxnSpPr/>
            <p:nvPr/>
          </p:nvCxnSpPr>
          <p:spPr>
            <a:xfrm>
              <a:off x="6685456"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a:extLst>
                <a:ext uri="{FF2B5EF4-FFF2-40B4-BE49-F238E27FC236}">
                  <a16:creationId xmlns:a16="http://schemas.microsoft.com/office/drawing/2014/main" id="{4F9218DA-B653-2CAB-B763-781FFADE004D}"/>
                </a:ext>
              </a:extLst>
            </p:cNvPr>
            <p:cNvCxnSpPr>
              <a:cxnSpLocks/>
              <a:stCxn id="25" idx="3"/>
              <a:endCxn id="27" idx="7"/>
            </p:cNvCxnSpPr>
            <p:nvPr/>
          </p:nvCxnSpPr>
          <p:spPr>
            <a:xfrm flipH="1">
              <a:off x="8302650"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a:extLst>
                <a:ext uri="{FF2B5EF4-FFF2-40B4-BE49-F238E27FC236}">
                  <a16:creationId xmlns:a16="http://schemas.microsoft.com/office/drawing/2014/main" id="{370BC3A1-C88D-2796-6121-030970D870AE}"/>
                </a:ext>
              </a:extLst>
            </p:cNvPr>
            <p:cNvCxnSpPr>
              <a:cxnSpLocks/>
              <a:stCxn id="25" idx="5"/>
              <a:endCxn id="26" idx="1"/>
            </p:cNvCxnSpPr>
            <p:nvPr/>
          </p:nvCxnSpPr>
          <p:spPr>
            <a:xfrm>
              <a:off x="8842651"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Gerader Verbinder 146">
              <a:extLst>
                <a:ext uri="{FF2B5EF4-FFF2-40B4-BE49-F238E27FC236}">
                  <a16:creationId xmlns:a16="http://schemas.microsoft.com/office/drawing/2014/main" id="{13E821FE-8D22-C5CD-A82B-D7DE47D3E5C6}"/>
                </a:ext>
              </a:extLst>
            </p:cNvPr>
            <p:cNvCxnSpPr>
              <a:cxnSpLocks/>
            </p:cNvCxnSpPr>
            <p:nvPr/>
          </p:nvCxnSpPr>
          <p:spPr>
            <a:xfrm flipH="1">
              <a:off x="884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a:extLst>
                <a:ext uri="{FF2B5EF4-FFF2-40B4-BE49-F238E27FC236}">
                  <a16:creationId xmlns:a16="http://schemas.microsoft.com/office/drawing/2014/main" id="{8958FF58-C10E-7156-C06C-268FA7B1CD10}"/>
                </a:ext>
              </a:extLst>
            </p:cNvPr>
            <p:cNvCxnSpPr>
              <a:cxnSpLocks/>
            </p:cNvCxnSpPr>
            <p:nvPr/>
          </p:nvCxnSpPr>
          <p:spPr>
            <a:xfrm>
              <a:off x="830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ot labels">
            <a:extLst>
              <a:ext uri="{FF2B5EF4-FFF2-40B4-BE49-F238E27FC236}">
                <a16:creationId xmlns:a16="http://schemas.microsoft.com/office/drawing/2014/main" id="{AFD2D1DB-5F00-6B98-62BB-AE8FC319763D}"/>
              </a:ext>
            </a:extLst>
          </p:cNvPr>
          <p:cNvGrpSpPr/>
          <p:nvPr/>
        </p:nvGrpSpPr>
        <p:grpSpPr>
          <a:xfrm>
            <a:off x="10081226" y="1620000"/>
            <a:ext cx="1777249" cy="2520000"/>
            <a:chOff x="10080000" y="1620000"/>
            <a:chExt cx="1777249" cy="2520000"/>
          </a:xfrm>
        </p:grpSpPr>
        <p:sp>
          <p:nvSpPr>
            <p:cNvPr id="17" name="Rechteck 16">
              <a:extLst>
                <a:ext uri="{FF2B5EF4-FFF2-40B4-BE49-F238E27FC236}">
                  <a16:creationId xmlns:a16="http://schemas.microsoft.com/office/drawing/2014/main" id="{ADC42210-A0FE-0A27-5E3B-61596FDE8EEF}"/>
                </a:ext>
              </a:extLst>
            </p:cNvPr>
            <p:cNvSpPr/>
            <p:nvPr/>
          </p:nvSpPr>
          <p:spPr>
            <a:xfrm>
              <a:off x="10080000" y="162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tx2">
                      <a:lumMod val="75000"/>
                    </a:schemeClr>
                  </a:solidFill>
                </a:rPr>
                <a:t>Orders</a:t>
              </a:r>
              <a:endParaRPr lang="en-US" sz="1600" dirty="0">
                <a:solidFill>
                  <a:schemeClr val="tx2">
                    <a:lumMod val="75000"/>
                  </a:schemeClr>
                </a:solidFill>
              </a:endParaRPr>
            </a:p>
          </p:txBody>
        </p:sp>
        <p:sp>
          <p:nvSpPr>
            <p:cNvPr id="18" name="Rechteck 17">
              <a:extLst>
                <a:ext uri="{FF2B5EF4-FFF2-40B4-BE49-F238E27FC236}">
                  <a16:creationId xmlns:a16="http://schemas.microsoft.com/office/drawing/2014/main" id="{6E073185-8E68-44E5-4844-D3D821F2847F}"/>
                </a:ext>
              </a:extLst>
            </p:cNvPr>
            <p:cNvSpPr/>
            <p:nvPr/>
          </p:nvSpPr>
          <p:spPr>
            <a:xfrm>
              <a:off x="10080000" y="2160000"/>
              <a:ext cx="1777249"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6">
                      <a:lumMod val="75000"/>
                    </a:schemeClr>
                  </a:solidFill>
                </a:rPr>
                <a:t>Items </a:t>
              </a:r>
              <a:r>
                <a:rPr lang="de-DE" sz="1600" i="1" dirty="0">
                  <a:solidFill>
                    <a:schemeClr val="accent6">
                      <a:lumMod val="75000"/>
                    </a:schemeClr>
                  </a:solidFill>
                </a:rPr>
                <a:t>(</a:t>
              </a:r>
              <a:r>
                <a:rPr lang="de-DE" sz="1600" i="1" dirty="0" err="1">
                  <a:solidFill>
                    <a:schemeClr val="accent6">
                      <a:lumMod val="75000"/>
                    </a:schemeClr>
                  </a:solidFill>
                </a:rPr>
                <a:t>targets</a:t>
              </a:r>
              <a:r>
                <a:rPr lang="de-DE" sz="1600" i="1" dirty="0">
                  <a:solidFill>
                    <a:schemeClr val="accent6">
                      <a:lumMod val="75000"/>
                    </a:schemeClr>
                  </a:solidFill>
                </a:rPr>
                <a:t>)</a:t>
              </a:r>
              <a:endParaRPr lang="en-US" sz="1600" i="1" dirty="0">
                <a:solidFill>
                  <a:schemeClr val="accent6">
                    <a:lumMod val="75000"/>
                  </a:schemeClr>
                </a:solidFill>
              </a:endParaRPr>
            </a:p>
          </p:txBody>
        </p:sp>
        <p:sp>
          <p:nvSpPr>
            <p:cNvPr id="19" name="Rechteck 18">
              <a:extLst>
                <a:ext uri="{FF2B5EF4-FFF2-40B4-BE49-F238E27FC236}">
                  <a16:creationId xmlns:a16="http://schemas.microsoft.com/office/drawing/2014/main" id="{919DD9B0-DAD0-ABD6-1F45-F75A5FFC6BB2}"/>
                </a:ext>
              </a:extLst>
            </p:cNvPr>
            <p:cNvSpPr/>
            <p:nvPr/>
          </p:nvSpPr>
          <p:spPr>
            <a:xfrm>
              <a:off x="10080000" y="288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5">
                      <a:lumMod val="75000"/>
                    </a:schemeClr>
                  </a:solidFill>
                </a:rPr>
                <a:t>Pallets</a:t>
              </a:r>
              <a:endParaRPr lang="en-US" sz="1600" dirty="0">
                <a:solidFill>
                  <a:schemeClr val="accent5">
                    <a:lumMod val="75000"/>
                  </a:schemeClr>
                </a:solidFill>
              </a:endParaRPr>
            </a:p>
          </p:txBody>
        </p:sp>
        <p:sp>
          <p:nvSpPr>
            <p:cNvPr id="20" name="Rechteck 19">
              <a:extLst>
                <a:ext uri="{FF2B5EF4-FFF2-40B4-BE49-F238E27FC236}">
                  <a16:creationId xmlns:a16="http://schemas.microsoft.com/office/drawing/2014/main" id="{23C65A57-E8B0-32D2-0E38-2491EE072FD1}"/>
                </a:ext>
              </a:extLst>
            </p:cNvPr>
            <p:cNvSpPr/>
            <p:nvPr/>
          </p:nvSpPr>
          <p:spPr>
            <a:xfrm>
              <a:off x="10080000" y="3780000"/>
              <a:ext cx="1206313"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chemeClr val="accent2">
                      <a:lumMod val="75000"/>
                    </a:schemeClr>
                  </a:solidFill>
                </a:rPr>
                <a:t>Vehicles</a:t>
              </a:r>
            </a:p>
          </p:txBody>
        </p:sp>
      </p:grpSp>
      <p:grpSp>
        <p:nvGrpSpPr>
          <p:cNvPr id="64" name="Items">
            <a:extLst>
              <a:ext uri="{FF2B5EF4-FFF2-40B4-BE49-F238E27FC236}">
                <a16:creationId xmlns:a16="http://schemas.microsoft.com/office/drawing/2014/main" id="{4BD16629-B8DD-451F-59CC-5E75F5CA1123}"/>
              </a:ext>
            </a:extLst>
          </p:cNvPr>
          <p:cNvGrpSpPr/>
          <p:nvPr/>
        </p:nvGrpSpPr>
        <p:grpSpPr>
          <a:xfrm>
            <a:off x="6121226" y="2160000"/>
            <a:ext cx="3420000" cy="360000"/>
            <a:chOff x="6120000" y="2160000"/>
            <a:chExt cx="3420000" cy="360000"/>
          </a:xfrm>
          <a:solidFill>
            <a:schemeClr val="accent6">
              <a:lumMod val="20000"/>
              <a:lumOff val="80000"/>
            </a:schemeClr>
          </a:solidFill>
        </p:grpSpPr>
        <p:sp>
          <p:nvSpPr>
            <p:cNvPr id="8" name="item1">
              <a:extLst>
                <a:ext uri="{FF2B5EF4-FFF2-40B4-BE49-F238E27FC236}">
                  <a16:creationId xmlns:a16="http://schemas.microsoft.com/office/drawing/2014/main" id="{7B09EB34-0187-93CF-01C8-1FD1F28F3186}"/>
                </a:ext>
              </a:extLst>
            </p:cNvPr>
            <p:cNvSpPr/>
            <p:nvPr/>
          </p:nvSpPr>
          <p:spPr>
            <a:xfrm>
              <a:off x="612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rPr>
                <a:t>i1</a:t>
              </a:r>
              <a:endParaRPr lang="en-US" sz="1400" dirty="0">
                <a:solidFill>
                  <a:schemeClr val="accent6">
                    <a:lumMod val="75000"/>
                  </a:schemeClr>
                </a:solidFill>
                <a:latin typeface="Consolas" panose="020B0609020204030204" pitchFamily="49" charset="0"/>
              </a:endParaRPr>
            </a:p>
          </p:txBody>
        </p:sp>
        <p:sp>
          <p:nvSpPr>
            <p:cNvPr id="9" name="item2">
              <a:extLst>
                <a:ext uri="{FF2B5EF4-FFF2-40B4-BE49-F238E27FC236}">
                  <a16:creationId xmlns:a16="http://schemas.microsoft.com/office/drawing/2014/main" id="{5A959AF2-11D5-9972-AA9A-AEDE478CCA63}"/>
                </a:ext>
              </a:extLst>
            </p:cNvPr>
            <p:cNvSpPr/>
            <p:nvPr/>
          </p:nvSpPr>
          <p:spPr>
            <a:xfrm>
              <a:off x="684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rPr>
                <a:t>i2</a:t>
              </a:r>
              <a:endParaRPr lang="en-US" sz="1400" dirty="0">
                <a:solidFill>
                  <a:schemeClr val="accent6">
                    <a:lumMod val="75000"/>
                  </a:schemeClr>
                </a:solidFill>
                <a:latin typeface="Consolas" panose="020B0609020204030204" pitchFamily="49" charset="0"/>
              </a:endParaRPr>
            </a:p>
          </p:txBody>
        </p:sp>
        <p:sp>
          <p:nvSpPr>
            <p:cNvPr id="10" name="item3">
              <a:extLst>
                <a:ext uri="{FF2B5EF4-FFF2-40B4-BE49-F238E27FC236}">
                  <a16:creationId xmlns:a16="http://schemas.microsoft.com/office/drawing/2014/main" id="{C4B1D022-0690-2495-4104-EC9F921593BB}"/>
                </a:ext>
              </a:extLst>
            </p:cNvPr>
            <p:cNvSpPr/>
            <p:nvPr/>
          </p:nvSpPr>
          <p:spPr>
            <a:xfrm>
              <a:off x="810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rPr>
                <a:t>i3</a:t>
              </a:r>
              <a:endParaRPr lang="en-US" sz="1400" dirty="0">
                <a:solidFill>
                  <a:schemeClr val="accent6">
                    <a:lumMod val="75000"/>
                  </a:schemeClr>
                </a:solidFill>
                <a:latin typeface="Consolas" panose="020B0609020204030204" pitchFamily="49" charset="0"/>
              </a:endParaRPr>
            </a:p>
          </p:txBody>
        </p:sp>
        <p:sp>
          <p:nvSpPr>
            <p:cNvPr id="11" name="item4">
              <a:extLst>
                <a:ext uri="{FF2B5EF4-FFF2-40B4-BE49-F238E27FC236}">
                  <a16:creationId xmlns:a16="http://schemas.microsoft.com/office/drawing/2014/main" id="{38F12B1E-52DA-5351-AAC7-52CD2F6FEB4B}"/>
                </a:ext>
              </a:extLst>
            </p:cNvPr>
            <p:cNvSpPr/>
            <p:nvPr/>
          </p:nvSpPr>
          <p:spPr>
            <a:xfrm>
              <a:off x="918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rPr>
                <a:t>i4</a:t>
              </a:r>
              <a:endParaRPr lang="en-US" sz="1400" dirty="0">
                <a:solidFill>
                  <a:schemeClr val="accent6">
                    <a:lumMod val="75000"/>
                  </a:schemeClr>
                </a:solidFill>
                <a:latin typeface="Consolas" panose="020B0609020204030204" pitchFamily="49" charset="0"/>
              </a:endParaRPr>
            </a:p>
          </p:txBody>
        </p:sp>
      </p:grpSp>
      <p:grpSp>
        <p:nvGrpSpPr>
          <p:cNvPr id="129" name="ALLOC CT deliver_p3">
            <a:extLst>
              <a:ext uri="{FF2B5EF4-FFF2-40B4-BE49-F238E27FC236}">
                <a16:creationId xmlns:a16="http://schemas.microsoft.com/office/drawing/2014/main" id="{5BDFC6C5-4E69-1D7F-79DE-F708DA2A1DC9}"/>
              </a:ext>
            </a:extLst>
          </p:cNvPr>
          <p:cNvGrpSpPr/>
          <p:nvPr/>
        </p:nvGrpSpPr>
        <p:grpSpPr>
          <a:xfrm>
            <a:off x="6841224" y="2159999"/>
            <a:ext cx="2823700" cy="2495037"/>
            <a:chOff x="6839998" y="2159999"/>
            <a:chExt cx="2823700" cy="2495037"/>
          </a:xfrm>
        </p:grpSpPr>
        <p:cxnSp>
          <p:nvCxnSpPr>
            <p:cNvPr id="115" name="Gerader Verbinder 114">
              <a:extLst>
                <a:ext uri="{FF2B5EF4-FFF2-40B4-BE49-F238E27FC236}">
                  <a16:creationId xmlns:a16="http://schemas.microsoft.com/office/drawing/2014/main" id="{F6EA146E-1076-7705-71FC-BD74B5998826}"/>
                </a:ext>
              </a:extLst>
            </p:cNvPr>
            <p:cNvCxnSpPr>
              <a:cxnSpLocks/>
            </p:cNvCxnSpPr>
            <p:nvPr/>
          </p:nvCxnSpPr>
          <p:spPr>
            <a:xfrm flipH="1" flipV="1">
              <a:off x="830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B5206AFA-2A9B-3F03-F861-697DA7F8ABEC}"/>
                </a:ext>
              </a:extLst>
            </p:cNvPr>
            <p:cNvCxnSpPr>
              <a:cxnSpLocks/>
            </p:cNvCxnSpPr>
            <p:nvPr/>
          </p:nvCxnSpPr>
          <p:spPr>
            <a:xfrm flipV="1">
              <a:off x="884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C5DF44B1-077A-4CB1-42BB-8ED6ED6E3AC0}"/>
                </a:ext>
              </a:extLst>
            </p:cNvPr>
            <p:cNvCxnSpPr>
              <a:cxnSpLocks/>
            </p:cNvCxnSpPr>
            <p:nvPr/>
          </p:nvCxnSpPr>
          <p:spPr>
            <a:xfrm flipH="1" flipV="1">
              <a:off x="8845456" y="3085456"/>
              <a:ext cx="818242" cy="1559036"/>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19" name="Ellipse 118">
              <a:extLst>
                <a:ext uri="{FF2B5EF4-FFF2-40B4-BE49-F238E27FC236}">
                  <a16:creationId xmlns:a16="http://schemas.microsoft.com/office/drawing/2014/main" id="{A1395EF0-CCFC-DA04-6025-D106CF0F978A}"/>
                </a:ext>
              </a:extLst>
            </p:cNvPr>
            <p:cNvSpPr/>
            <p:nvPr/>
          </p:nvSpPr>
          <p:spPr>
            <a:xfrm>
              <a:off x="809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i3</a:t>
              </a:r>
              <a:endParaRPr lang="en-US" sz="1400" dirty="0">
                <a:latin typeface="Consolas" panose="020B0609020204030204" pitchFamily="49" charset="0"/>
              </a:endParaRPr>
            </a:p>
          </p:txBody>
        </p:sp>
        <p:sp>
          <p:nvSpPr>
            <p:cNvPr id="120" name="Ellipse 119">
              <a:extLst>
                <a:ext uri="{FF2B5EF4-FFF2-40B4-BE49-F238E27FC236}">
                  <a16:creationId xmlns:a16="http://schemas.microsoft.com/office/drawing/2014/main" id="{2999F09D-615C-54B5-D96E-078221C6C2E9}"/>
                </a:ext>
              </a:extLst>
            </p:cNvPr>
            <p:cNvSpPr/>
            <p:nvPr/>
          </p:nvSpPr>
          <p:spPr>
            <a:xfrm>
              <a:off x="917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i4</a:t>
              </a:r>
              <a:endParaRPr lang="en-US" sz="1400" dirty="0">
                <a:latin typeface="Consolas" panose="020B0609020204030204" pitchFamily="49" charset="0"/>
              </a:endParaRPr>
            </a:p>
          </p:txBody>
        </p:sp>
        <p:cxnSp>
          <p:nvCxnSpPr>
            <p:cNvPr id="121" name="Gerader Verbinder 120">
              <a:extLst>
                <a:ext uri="{FF2B5EF4-FFF2-40B4-BE49-F238E27FC236}">
                  <a16:creationId xmlns:a16="http://schemas.microsoft.com/office/drawing/2014/main" id="{9A839B81-5FC8-8B02-FF9F-BF74AAA26E09}"/>
                </a:ext>
              </a:extLst>
            </p:cNvPr>
            <p:cNvCxnSpPr>
              <a:cxnSpLocks/>
              <a:stCxn id="39" idx="1"/>
              <a:endCxn id="35" idx="5"/>
            </p:cNvCxnSpPr>
            <p:nvPr/>
          </p:nvCxnSpPr>
          <p:spPr>
            <a:xfrm flipH="1" flipV="1">
              <a:off x="8134981" y="3985456"/>
              <a:ext cx="1503261" cy="669580"/>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6E5EB0F0-836D-646C-EF0B-830BFF6A77C2}"/>
                </a:ext>
              </a:extLst>
            </p:cNvPr>
            <p:cNvCxnSpPr>
              <a:cxnSpLocks/>
              <a:stCxn id="35" idx="1"/>
              <a:endCxn id="28" idx="5"/>
            </p:cNvCxnSpPr>
            <p:nvPr/>
          </p:nvCxnSpPr>
          <p:spPr>
            <a:xfrm flipH="1" flipV="1">
              <a:off x="7045456" y="2365456"/>
              <a:ext cx="1029088" cy="15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28" name="Ellipse 127">
              <a:extLst>
                <a:ext uri="{FF2B5EF4-FFF2-40B4-BE49-F238E27FC236}">
                  <a16:creationId xmlns:a16="http://schemas.microsoft.com/office/drawing/2014/main" id="{AD23A5BE-874A-698F-D22E-90DB40DE4ACF}"/>
                </a:ext>
              </a:extLst>
            </p:cNvPr>
            <p:cNvSpPr/>
            <p:nvPr/>
          </p:nvSpPr>
          <p:spPr>
            <a:xfrm>
              <a:off x="6839998" y="2159999"/>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i2</a:t>
              </a:r>
              <a:endParaRPr lang="en-US" sz="1400" dirty="0">
                <a:latin typeface="Consolas" panose="020B0609020204030204" pitchFamily="49" charset="0"/>
              </a:endParaRPr>
            </a:p>
          </p:txBody>
        </p:sp>
      </p:grpSp>
      <p:grpSp>
        <p:nvGrpSpPr>
          <p:cNvPr id="89" name="ALLOC CT receive_o1 i12">
            <a:extLst>
              <a:ext uri="{FF2B5EF4-FFF2-40B4-BE49-F238E27FC236}">
                <a16:creationId xmlns:a16="http://schemas.microsoft.com/office/drawing/2014/main" id="{E824C06D-F372-4340-24B6-6988B3D571EA}"/>
              </a:ext>
            </a:extLst>
          </p:cNvPr>
          <p:cNvGrpSpPr/>
          <p:nvPr/>
        </p:nvGrpSpPr>
        <p:grpSpPr>
          <a:xfrm>
            <a:off x="5118682" y="1800000"/>
            <a:ext cx="2082544" cy="720000"/>
            <a:chOff x="5117456" y="1800000"/>
            <a:chExt cx="2082544" cy="720000"/>
          </a:xfrm>
        </p:grpSpPr>
        <p:cxnSp>
          <p:nvCxnSpPr>
            <p:cNvPr id="159" name="Gerader Verbinder 158">
              <a:extLst>
                <a:ext uri="{FF2B5EF4-FFF2-40B4-BE49-F238E27FC236}">
                  <a16:creationId xmlns:a16="http://schemas.microsoft.com/office/drawing/2014/main" id="{8059406D-0CEC-7212-4E5F-55E8C1DDF34E}"/>
                </a:ext>
              </a:extLst>
            </p:cNvPr>
            <p:cNvCxnSpPr>
              <a:cxnSpLocks/>
              <a:stCxn id="24" idx="2"/>
              <a:endCxn id="158" idx="6"/>
            </p:cNvCxnSpPr>
            <p:nvPr/>
          </p:nvCxnSpPr>
          <p:spPr>
            <a:xfrm flipH="1">
              <a:off x="5117456" y="1800000"/>
              <a:ext cx="1516069" cy="0"/>
            </a:xfrm>
            <a:prstGeom prst="line">
              <a:avLst/>
            </a:prstGeom>
            <a:ln w="50800" cmpd="thickThin">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B5358F4D-C5E5-0BF8-39CF-1D37BC8FBE45}"/>
                </a:ext>
              </a:extLst>
            </p:cNvPr>
            <p:cNvCxnSpPr/>
            <p:nvPr/>
          </p:nvCxnSpPr>
          <p:spPr>
            <a:xfrm flipH="1">
              <a:off x="6325456" y="1825456"/>
              <a:ext cx="309088" cy="48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6155CD6-BE22-1F81-0A35-1D4A1788ECAA}"/>
                </a:ext>
              </a:extLst>
            </p:cNvPr>
            <p:cNvCxnSpPr/>
            <p:nvPr/>
          </p:nvCxnSpPr>
          <p:spPr>
            <a:xfrm>
              <a:off x="6685456" y="1825456"/>
              <a:ext cx="309088" cy="48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66225BC-13AC-5E34-6B4C-2A1483631D29}"/>
                </a:ext>
              </a:extLst>
            </p:cNvPr>
            <p:cNvSpPr/>
            <p:nvPr/>
          </p:nvSpPr>
          <p:spPr>
            <a:xfrm>
              <a:off x="6120000"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i1</a:t>
              </a:r>
              <a:endParaRPr lang="en-US" sz="1400" dirty="0">
                <a:latin typeface="Consolas" panose="020B0609020204030204" pitchFamily="49" charset="0"/>
              </a:endParaRPr>
            </a:p>
          </p:txBody>
        </p:sp>
        <p:sp>
          <p:nvSpPr>
            <p:cNvPr id="38" name="Ellipse 37">
              <a:extLst>
                <a:ext uri="{FF2B5EF4-FFF2-40B4-BE49-F238E27FC236}">
                  <a16:creationId xmlns:a16="http://schemas.microsoft.com/office/drawing/2014/main" id="{0609E29B-74E7-B933-4AE4-647605D7DEF5}"/>
                </a:ext>
              </a:extLst>
            </p:cNvPr>
            <p:cNvSpPr/>
            <p:nvPr/>
          </p:nvSpPr>
          <p:spPr>
            <a:xfrm>
              <a:off x="6840000"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i2</a:t>
              </a:r>
              <a:endParaRPr lang="en-US" sz="1400" dirty="0">
                <a:latin typeface="Consolas" panose="020B0609020204030204" pitchFamily="49" charset="0"/>
              </a:endParaRPr>
            </a:p>
          </p:txBody>
        </p:sp>
      </p:grpSp>
      <p:grpSp>
        <p:nvGrpSpPr>
          <p:cNvPr id="84" name="ALLOC PT get_i1 i1">
            <a:extLst>
              <a:ext uri="{FF2B5EF4-FFF2-40B4-BE49-F238E27FC236}">
                <a16:creationId xmlns:a16="http://schemas.microsoft.com/office/drawing/2014/main" id="{F07968E6-C947-4A00-7609-2F0253A84ADC}"/>
              </a:ext>
            </a:extLst>
          </p:cNvPr>
          <p:cNvGrpSpPr/>
          <p:nvPr/>
        </p:nvGrpSpPr>
        <p:grpSpPr>
          <a:xfrm>
            <a:off x="5327650" y="2159998"/>
            <a:ext cx="1153573" cy="360000"/>
            <a:chOff x="5326427" y="2160000"/>
            <a:chExt cx="1153573" cy="360000"/>
          </a:xfrm>
        </p:grpSpPr>
        <p:cxnSp>
          <p:nvCxnSpPr>
            <p:cNvPr id="85" name="Gerader Verbinder 84">
              <a:extLst>
                <a:ext uri="{FF2B5EF4-FFF2-40B4-BE49-F238E27FC236}">
                  <a16:creationId xmlns:a16="http://schemas.microsoft.com/office/drawing/2014/main" id="{275CF7D5-AC85-205B-8BBC-234B8908B68E}"/>
                </a:ext>
              </a:extLst>
            </p:cNvPr>
            <p:cNvCxnSpPr>
              <a:cxnSpLocks/>
              <a:stCxn id="29" idx="2"/>
              <a:endCxn id="77" idx="3"/>
            </p:cNvCxnSpPr>
            <p:nvPr/>
          </p:nvCxnSpPr>
          <p:spPr>
            <a:xfrm flipH="1">
              <a:off x="5326427" y="2340002"/>
              <a:ext cx="947101" cy="8323"/>
            </a:xfrm>
            <a:prstGeom prst="line">
              <a:avLst/>
            </a:prstGeom>
            <a:ln w="50800" cmpd="thickThin">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93" name="Ellipse 92">
              <a:extLst>
                <a:ext uri="{FF2B5EF4-FFF2-40B4-BE49-F238E27FC236}">
                  <a16:creationId xmlns:a16="http://schemas.microsoft.com/office/drawing/2014/main" id="{EF3A1BF4-9C76-23FF-57E1-C2F7D53B62AF}"/>
                </a:ext>
              </a:extLst>
            </p:cNvPr>
            <p:cNvSpPr/>
            <p:nvPr/>
          </p:nvSpPr>
          <p:spPr>
            <a:xfrm>
              <a:off x="6120000"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i1</a:t>
              </a:r>
              <a:endParaRPr lang="en-US" sz="1400" dirty="0">
                <a:latin typeface="Consolas" panose="020B0609020204030204" pitchFamily="49" charset="0"/>
              </a:endParaRPr>
            </a:p>
          </p:txBody>
        </p:sp>
      </p:grpSp>
      <p:grpSp>
        <p:nvGrpSpPr>
          <p:cNvPr id="55" name="ALLOC i1234">
            <a:extLst>
              <a:ext uri="{FF2B5EF4-FFF2-40B4-BE49-F238E27FC236}">
                <a16:creationId xmlns:a16="http://schemas.microsoft.com/office/drawing/2014/main" id="{2E72B778-B462-B6C9-E7DC-21F6B0265447}"/>
              </a:ext>
            </a:extLst>
          </p:cNvPr>
          <p:cNvGrpSpPr/>
          <p:nvPr/>
        </p:nvGrpSpPr>
        <p:grpSpPr>
          <a:xfrm>
            <a:off x="6121226" y="2159999"/>
            <a:ext cx="3420000" cy="360000"/>
            <a:chOff x="6120000" y="2159999"/>
            <a:chExt cx="3420000" cy="360000"/>
          </a:xfrm>
          <a:solidFill>
            <a:schemeClr val="accent6"/>
          </a:solidFill>
        </p:grpSpPr>
        <p:sp>
          <p:nvSpPr>
            <p:cNvPr id="48" name="Ellipse 47">
              <a:extLst>
                <a:ext uri="{FF2B5EF4-FFF2-40B4-BE49-F238E27FC236}">
                  <a16:creationId xmlns:a16="http://schemas.microsoft.com/office/drawing/2014/main" id="{1E920467-CEB9-B1B2-7568-75995D04F7FD}"/>
                </a:ext>
              </a:extLst>
            </p:cNvPr>
            <p:cNvSpPr/>
            <p:nvPr/>
          </p:nvSpPr>
          <p:spPr>
            <a:xfrm>
              <a:off x="6120000" y="2159999"/>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i1</a:t>
              </a:r>
              <a:endParaRPr lang="en-US" sz="1400" dirty="0">
                <a:latin typeface="Consolas" panose="020B0609020204030204" pitchFamily="49" charset="0"/>
              </a:endParaRPr>
            </a:p>
          </p:txBody>
        </p:sp>
        <p:sp>
          <p:nvSpPr>
            <p:cNvPr id="50" name="Ellipse 49">
              <a:extLst>
                <a:ext uri="{FF2B5EF4-FFF2-40B4-BE49-F238E27FC236}">
                  <a16:creationId xmlns:a16="http://schemas.microsoft.com/office/drawing/2014/main" id="{7EAD6B8D-5A4A-1470-A7A4-EE3F3446A809}"/>
                </a:ext>
              </a:extLst>
            </p:cNvPr>
            <p:cNvSpPr/>
            <p:nvPr/>
          </p:nvSpPr>
          <p:spPr>
            <a:xfrm>
              <a:off x="6840000" y="2159999"/>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i2</a:t>
              </a:r>
              <a:endParaRPr lang="en-US" sz="1400" dirty="0">
                <a:latin typeface="Consolas" panose="020B0609020204030204" pitchFamily="49" charset="0"/>
              </a:endParaRPr>
            </a:p>
          </p:txBody>
        </p:sp>
        <p:sp>
          <p:nvSpPr>
            <p:cNvPr id="53" name="Ellipse 52">
              <a:extLst>
                <a:ext uri="{FF2B5EF4-FFF2-40B4-BE49-F238E27FC236}">
                  <a16:creationId xmlns:a16="http://schemas.microsoft.com/office/drawing/2014/main" id="{0240E157-8687-7BEA-EBB4-90D22BE40B38}"/>
                </a:ext>
              </a:extLst>
            </p:cNvPr>
            <p:cNvSpPr/>
            <p:nvPr/>
          </p:nvSpPr>
          <p:spPr>
            <a:xfrm>
              <a:off x="8100000" y="2159999"/>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i3</a:t>
              </a:r>
              <a:endParaRPr lang="en-US" sz="1400" dirty="0">
                <a:latin typeface="Consolas" panose="020B0609020204030204" pitchFamily="49" charset="0"/>
              </a:endParaRPr>
            </a:p>
          </p:txBody>
        </p:sp>
        <p:sp>
          <p:nvSpPr>
            <p:cNvPr id="54" name="Ellipse 53">
              <a:extLst>
                <a:ext uri="{FF2B5EF4-FFF2-40B4-BE49-F238E27FC236}">
                  <a16:creationId xmlns:a16="http://schemas.microsoft.com/office/drawing/2014/main" id="{898C6D34-B2A4-5510-F80A-968DDCB4B7CE}"/>
                </a:ext>
              </a:extLst>
            </p:cNvPr>
            <p:cNvSpPr/>
            <p:nvPr/>
          </p:nvSpPr>
          <p:spPr>
            <a:xfrm>
              <a:off x="9180000" y="2159999"/>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i4</a:t>
              </a:r>
              <a:endParaRPr lang="en-US" sz="1400" dirty="0">
                <a:latin typeface="Consolas" panose="020B0609020204030204" pitchFamily="49" charset="0"/>
              </a:endParaRPr>
            </a:p>
          </p:txBody>
        </p:sp>
      </p:grpSp>
      <p:grpSp>
        <p:nvGrpSpPr>
          <p:cNvPr id="63" name="deliver_p3">
            <a:extLst>
              <a:ext uri="{FF2B5EF4-FFF2-40B4-BE49-F238E27FC236}">
                <a16:creationId xmlns:a16="http://schemas.microsoft.com/office/drawing/2014/main" id="{FE5A1D4F-09F6-485F-03AF-A7B766B41F2A}"/>
              </a:ext>
            </a:extLst>
          </p:cNvPr>
          <p:cNvGrpSpPr/>
          <p:nvPr/>
        </p:nvGrpSpPr>
        <p:grpSpPr>
          <a:xfrm>
            <a:off x="8126682" y="3085456"/>
            <a:ext cx="2257177" cy="1874036"/>
            <a:chOff x="8125456" y="3085456"/>
            <a:chExt cx="2257177" cy="1874036"/>
          </a:xfrm>
        </p:grpSpPr>
        <p:cxnSp>
          <p:nvCxnSpPr>
            <p:cNvPr id="23" name="Gerader Verbinder 22">
              <a:extLst>
                <a:ext uri="{FF2B5EF4-FFF2-40B4-BE49-F238E27FC236}">
                  <a16:creationId xmlns:a16="http://schemas.microsoft.com/office/drawing/2014/main" id="{31ADAF0C-901C-8B98-A463-ED8FA36EF6D3}"/>
                </a:ext>
              </a:extLst>
            </p:cNvPr>
            <p:cNvCxnSpPr>
              <a:cxnSpLocks/>
              <a:stCxn id="39" idx="1"/>
              <a:endCxn id="35" idx="5"/>
            </p:cNvCxnSpPr>
            <p:nvPr/>
          </p:nvCxnSpPr>
          <p:spPr>
            <a:xfrm flipH="1" flipV="1">
              <a:off x="8125456" y="3985456"/>
              <a:ext cx="1512786" cy="669580"/>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60D0A5D5-818F-1A78-3BF0-870DD316F365}"/>
                </a:ext>
              </a:extLst>
            </p:cNvPr>
            <p:cNvCxnSpPr>
              <a:cxnSpLocks/>
              <a:stCxn id="39" idx="0"/>
              <a:endCxn id="33" idx="5"/>
            </p:cNvCxnSpPr>
            <p:nvPr/>
          </p:nvCxnSpPr>
          <p:spPr>
            <a:xfrm flipH="1" flipV="1">
              <a:off x="8845456" y="3085456"/>
              <a:ext cx="818242" cy="155903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Ellipse 38">
              <a:extLst>
                <a:ext uri="{FF2B5EF4-FFF2-40B4-BE49-F238E27FC236}">
                  <a16:creationId xmlns:a16="http://schemas.microsoft.com/office/drawing/2014/main" id="{34E24ECF-0F60-96AB-FE16-302667E2A49D}"/>
                </a:ext>
              </a:extLst>
            </p:cNvPr>
            <p:cNvSpPr/>
            <p:nvPr/>
          </p:nvSpPr>
          <p:spPr>
            <a:xfrm>
              <a:off x="9627698" y="4644492"/>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21" name="Rechteck 20">
              <a:extLst>
                <a:ext uri="{FF2B5EF4-FFF2-40B4-BE49-F238E27FC236}">
                  <a16:creationId xmlns:a16="http://schemas.microsoft.com/office/drawing/2014/main" id="{2BF86867-C519-C37E-7A4E-3018BB76ED8E}"/>
                </a:ext>
              </a:extLst>
            </p:cNvPr>
            <p:cNvSpPr/>
            <p:nvPr/>
          </p:nvSpPr>
          <p:spPr>
            <a:xfrm>
              <a:off x="8942633" y="4419492"/>
              <a:ext cx="144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lumMod val="50000"/>
                      <a:lumOff val="50000"/>
                    </a:schemeClr>
                  </a:solidFill>
                  <a:latin typeface="+mj-lt"/>
                  <a:ea typeface="CMU Typewriter Text" panose="02000309000000000000" pitchFamily="50" charset="0"/>
                  <a:cs typeface="CMU Typewriter Text" panose="02000309000000000000" pitchFamily="50" charset="0"/>
                </a:rPr>
                <a:t>event</a:t>
              </a:r>
              <a:endParaRPr lang="de-DE" sz="1400" dirty="0">
                <a:solidFill>
                  <a:schemeClr val="tx1">
                    <a:lumMod val="50000"/>
                    <a:lumOff val="50000"/>
                  </a:schemeClr>
                </a:solidFill>
                <a:latin typeface="+mj-lt"/>
                <a:ea typeface="CMU Typewriter Text" panose="02000309000000000000" pitchFamily="50" charset="0"/>
                <a:cs typeface="CMU Typewriter Text" panose="02000309000000000000" pitchFamily="50" charset="0"/>
              </a:endParaRPr>
            </a:p>
            <a:p>
              <a:pPr algn="ctr"/>
              <a:r>
                <a:rPr lang="de-DE"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deliver_p3</a:t>
              </a:r>
              <a:endParaRPr lang="en-US"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74" name="get_i1">
            <a:extLst>
              <a:ext uri="{FF2B5EF4-FFF2-40B4-BE49-F238E27FC236}">
                <a16:creationId xmlns:a16="http://schemas.microsoft.com/office/drawing/2014/main" id="{212E4F55-41DD-7E13-40B8-051116DCA792}"/>
              </a:ext>
            </a:extLst>
          </p:cNvPr>
          <p:cNvGrpSpPr/>
          <p:nvPr/>
        </p:nvGrpSpPr>
        <p:grpSpPr>
          <a:xfrm>
            <a:off x="4361617" y="1800000"/>
            <a:ext cx="2263609" cy="818323"/>
            <a:chOff x="4360391" y="1260000"/>
            <a:chExt cx="2263609" cy="818323"/>
          </a:xfrm>
        </p:grpSpPr>
        <p:cxnSp>
          <p:nvCxnSpPr>
            <p:cNvPr id="76" name="Gerader Verbinder 75">
              <a:extLst>
                <a:ext uri="{FF2B5EF4-FFF2-40B4-BE49-F238E27FC236}">
                  <a16:creationId xmlns:a16="http://schemas.microsoft.com/office/drawing/2014/main" id="{1150AC2A-3173-1FB1-07DE-7E6CDF442C53}"/>
                </a:ext>
              </a:extLst>
            </p:cNvPr>
            <p:cNvCxnSpPr>
              <a:cxnSpLocks/>
              <a:stCxn id="48" idx="2"/>
              <a:endCxn id="75" idx="6"/>
            </p:cNvCxnSpPr>
            <p:nvPr/>
          </p:nvCxnSpPr>
          <p:spPr>
            <a:xfrm flipH="1">
              <a:off x="4910501" y="1799999"/>
              <a:ext cx="1219024" cy="1"/>
            </a:xfrm>
            <a:prstGeom prst="line">
              <a:avLst/>
            </a:prstGeom>
            <a:ln w="15875" cmpd="sng">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2829BA8F-C3E6-01D5-DB17-34E15FB2FC9B}"/>
                </a:ext>
              </a:extLst>
            </p:cNvPr>
            <p:cNvCxnSpPr>
              <a:cxnSpLocks/>
              <a:stCxn id="24" idx="2"/>
              <a:endCxn id="75" idx="7"/>
            </p:cNvCxnSpPr>
            <p:nvPr/>
          </p:nvCxnSpPr>
          <p:spPr>
            <a:xfrm flipH="1">
              <a:off x="4899957" y="1260000"/>
              <a:ext cx="1724043" cy="514544"/>
            </a:xfrm>
            <a:prstGeom prst="line">
              <a:avLst/>
            </a:prstGeom>
            <a:ln w="15875" cmpd="sng">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Ellipse 74">
              <a:extLst>
                <a:ext uri="{FF2B5EF4-FFF2-40B4-BE49-F238E27FC236}">
                  <a16:creationId xmlns:a16="http://schemas.microsoft.com/office/drawing/2014/main" id="{78205C9D-A7CD-31A9-91A1-6C6988DAC9BA}"/>
                </a:ext>
              </a:extLst>
            </p:cNvPr>
            <p:cNvSpPr/>
            <p:nvPr/>
          </p:nvSpPr>
          <p:spPr>
            <a:xfrm>
              <a:off x="4838501"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sp>
          <p:nvSpPr>
            <p:cNvPr id="77" name="Rechteck 76">
              <a:extLst>
                <a:ext uri="{FF2B5EF4-FFF2-40B4-BE49-F238E27FC236}">
                  <a16:creationId xmlns:a16="http://schemas.microsoft.com/office/drawing/2014/main" id="{2F8CBDCB-8A00-E6DE-B957-5BADEA15BEF3}"/>
                </a:ext>
              </a:extLst>
            </p:cNvPr>
            <p:cNvSpPr/>
            <p:nvPr/>
          </p:nvSpPr>
          <p:spPr>
            <a:xfrm>
              <a:off x="4360391" y="1538323"/>
              <a:ext cx="966033"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lumMod val="50000"/>
                      <a:lumOff val="50000"/>
                    </a:schemeClr>
                  </a:solidFill>
                  <a:latin typeface="+mj-lt"/>
                  <a:ea typeface="CMU Typewriter Text" panose="02000309000000000000" pitchFamily="50" charset="0"/>
                  <a:cs typeface="CMU Typewriter Text" panose="02000309000000000000" pitchFamily="50" charset="0"/>
                </a:rPr>
                <a:t>event</a:t>
              </a:r>
              <a:endParaRPr lang="de-DE" sz="1400" dirty="0">
                <a:solidFill>
                  <a:schemeClr val="tx1">
                    <a:lumMod val="50000"/>
                    <a:lumOff val="50000"/>
                  </a:schemeClr>
                </a:solidFill>
                <a:latin typeface="+mj-lt"/>
                <a:ea typeface="CMU Typewriter Text" panose="02000309000000000000" pitchFamily="50" charset="0"/>
                <a:cs typeface="CMU Typewriter Text" panose="02000309000000000000" pitchFamily="50" charset="0"/>
              </a:endParaRPr>
            </a:p>
            <a:p>
              <a:pPr algn="ctr"/>
              <a:r>
                <a:rPr lang="de-DE"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get_i1</a:t>
              </a:r>
              <a:endParaRPr lang="en-US"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61" name="receive_o1">
            <a:extLst>
              <a:ext uri="{FF2B5EF4-FFF2-40B4-BE49-F238E27FC236}">
                <a16:creationId xmlns:a16="http://schemas.microsoft.com/office/drawing/2014/main" id="{84273F41-5B27-D5D3-0930-65C141F1ED35}"/>
              </a:ext>
            </a:extLst>
          </p:cNvPr>
          <p:cNvGrpSpPr/>
          <p:nvPr/>
        </p:nvGrpSpPr>
        <p:grpSpPr>
          <a:xfrm>
            <a:off x="4361617" y="1538323"/>
            <a:ext cx="2263609" cy="540000"/>
            <a:chOff x="4360391" y="1538323"/>
            <a:chExt cx="2263609" cy="540000"/>
          </a:xfrm>
        </p:grpSpPr>
        <p:sp>
          <p:nvSpPr>
            <p:cNvPr id="158" name="Ellipse 157">
              <a:extLst>
                <a:ext uri="{FF2B5EF4-FFF2-40B4-BE49-F238E27FC236}">
                  <a16:creationId xmlns:a16="http://schemas.microsoft.com/office/drawing/2014/main" id="{BF30661F-4AFB-D8D9-EB4B-27E46CD38590}"/>
                </a:ext>
              </a:extLst>
            </p:cNvPr>
            <p:cNvSpPr/>
            <p:nvPr/>
          </p:nvSpPr>
          <p:spPr>
            <a:xfrm>
              <a:off x="5045456"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endParaRPr>
            </a:p>
          </p:txBody>
        </p:sp>
        <p:cxnSp>
          <p:nvCxnSpPr>
            <p:cNvPr id="56" name="Gerader Verbinder 55">
              <a:extLst>
                <a:ext uri="{FF2B5EF4-FFF2-40B4-BE49-F238E27FC236}">
                  <a16:creationId xmlns:a16="http://schemas.microsoft.com/office/drawing/2014/main" id="{B7063658-CBF0-F09D-8169-A44632C1DF5B}"/>
                </a:ext>
              </a:extLst>
            </p:cNvPr>
            <p:cNvCxnSpPr>
              <a:cxnSpLocks/>
              <a:stCxn id="24" idx="2"/>
              <a:endCxn id="158" idx="6"/>
            </p:cNvCxnSpPr>
            <p:nvPr/>
          </p:nvCxnSpPr>
          <p:spPr>
            <a:xfrm flipH="1">
              <a:off x="5117456" y="1800000"/>
              <a:ext cx="1506544" cy="0"/>
            </a:xfrm>
            <a:prstGeom prst="line">
              <a:avLst/>
            </a:prstGeom>
            <a:ln w="15875" cmpd="sng">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57" name="Rechteck 156">
              <a:extLst>
                <a:ext uri="{FF2B5EF4-FFF2-40B4-BE49-F238E27FC236}">
                  <a16:creationId xmlns:a16="http://schemas.microsoft.com/office/drawing/2014/main" id="{0C1C1E9C-E8EB-3A7A-DE96-9F8A1B86FE93}"/>
                </a:ext>
              </a:extLst>
            </p:cNvPr>
            <p:cNvSpPr/>
            <p:nvPr/>
          </p:nvSpPr>
          <p:spPr>
            <a:xfrm>
              <a:off x="4360391" y="1538323"/>
              <a:ext cx="144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lumMod val="50000"/>
                      <a:lumOff val="50000"/>
                    </a:schemeClr>
                  </a:solidFill>
                  <a:latin typeface="+mj-lt"/>
                  <a:ea typeface="CMU Typewriter Text" panose="02000309000000000000" pitchFamily="50" charset="0"/>
                  <a:cs typeface="CMU Typewriter Text" panose="02000309000000000000" pitchFamily="50" charset="0"/>
                </a:rPr>
                <a:t>event</a:t>
              </a:r>
              <a:endParaRPr lang="de-DE" sz="1400" dirty="0">
                <a:solidFill>
                  <a:schemeClr val="tx1">
                    <a:lumMod val="50000"/>
                    <a:lumOff val="50000"/>
                  </a:schemeClr>
                </a:solidFill>
                <a:latin typeface="+mj-lt"/>
                <a:ea typeface="CMU Typewriter Text" panose="02000309000000000000" pitchFamily="50" charset="0"/>
                <a:cs typeface="CMU Typewriter Text" panose="02000309000000000000" pitchFamily="50" charset="0"/>
              </a:endParaRPr>
            </a:p>
            <a:p>
              <a:pPr algn="ctr"/>
              <a:r>
                <a:rPr lang="de-DE"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receive_o1</a:t>
              </a:r>
              <a:endParaRPr lang="en-US"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203" name="graph objects">
            <a:extLst>
              <a:ext uri="{FF2B5EF4-FFF2-40B4-BE49-F238E27FC236}">
                <a16:creationId xmlns:a16="http://schemas.microsoft.com/office/drawing/2014/main" id="{A97D48C6-CBB1-A2E5-18E1-EDEF66A224CD}"/>
              </a:ext>
            </a:extLst>
          </p:cNvPr>
          <p:cNvGrpSpPr/>
          <p:nvPr/>
        </p:nvGrpSpPr>
        <p:grpSpPr>
          <a:xfrm>
            <a:off x="6121226" y="1620000"/>
            <a:ext cx="2880000" cy="2520000"/>
            <a:chOff x="6120000" y="1620000"/>
            <a:chExt cx="2880000" cy="2520000"/>
          </a:xfrm>
        </p:grpSpPr>
        <p:sp>
          <p:nvSpPr>
            <p:cNvPr id="12" name="pallet1">
              <a:extLst>
                <a:ext uri="{FF2B5EF4-FFF2-40B4-BE49-F238E27FC236}">
                  <a16:creationId xmlns:a16="http://schemas.microsoft.com/office/drawing/2014/main" id="{AA61E60B-ACFF-C045-24F4-88A29FE65246}"/>
                </a:ext>
              </a:extLst>
            </p:cNvPr>
            <p:cNvSpPr/>
            <p:nvPr/>
          </p:nvSpPr>
          <p:spPr>
            <a:xfrm>
              <a:off x="612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rPr>
                <a:t>p1</a:t>
              </a:r>
              <a:endParaRPr lang="en-US" sz="1400" dirty="0">
                <a:solidFill>
                  <a:schemeClr val="accent5">
                    <a:lumMod val="75000"/>
                  </a:schemeClr>
                </a:solidFill>
                <a:latin typeface="Consolas" panose="020B0609020204030204" pitchFamily="49" charset="0"/>
              </a:endParaRPr>
            </a:p>
          </p:txBody>
        </p:sp>
        <p:sp>
          <p:nvSpPr>
            <p:cNvPr id="13" name="pallet2">
              <a:extLst>
                <a:ext uri="{FF2B5EF4-FFF2-40B4-BE49-F238E27FC236}">
                  <a16:creationId xmlns:a16="http://schemas.microsoft.com/office/drawing/2014/main" id="{07EE6DC2-B346-7E5E-C848-BF9C8FCBF055}"/>
                </a:ext>
              </a:extLst>
            </p:cNvPr>
            <p:cNvSpPr/>
            <p:nvPr/>
          </p:nvSpPr>
          <p:spPr>
            <a:xfrm>
              <a:off x="684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rPr>
                <a:t>p2</a:t>
              </a:r>
              <a:endParaRPr lang="en-US" sz="1400" dirty="0">
                <a:solidFill>
                  <a:schemeClr val="accent5">
                    <a:lumMod val="75000"/>
                  </a:schemeClr>
                </a:solidFill>
                <a:latin typeface="Consolas" panose="020B0609020204030204" pitchFamily="49" charset="0"/>
              </a:endParaRPr>
            </a:p>
          </p:txBody>
        </p:sp>
        <p:sp>
          <p:nvSpPr>
            <p:cNvPr id="14" name="pallet3">
              <a:extLst>
                <a:ext uri="{FF2B5EF4-FFF2-40B4-BE49-F238E27FC236}">
                  <a16:creationId xmlns:a16="http://schemas.microsoft.com/office/drawing/2014/main" id="{81BD43D0-E5F8-0D63-2A9F-EDA587FD9EAD}"/>
                </a:ext>
              </a:extLst>
            </p:cNvPr>
            <p:cNvSpPr/>
            <p:nvPr/>
          </p:nvSpPr>
          <p:spPr>
            <a:xfrm>
              <a:off x="864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rPr>
                <a:t>p3</a:t>
              </a:r>
              <a:endParaRPr lang="en-US" sz="1400" dirty="0">
                <a:solidFill>
                  <a:schemeClr val="accent5">
                    <a:lumMod val="75000"/>
                  </a:schemeClr>
                </a:solidFill>
                <a:latin typeface="Consolas" panose="020B0609020204030204" pitchFamily="49" charset="0"/>
              </a:endParaRPr>
            </a:p>
          </p:txBody>
        </p:sp>
        <p:sp>
          <p:nvSpPr>
            <p:cNvPr id="15" name="vehicle1">
              <a:extLst>
                <a:ext uri="{FF2B5EF4-FFF2-40B4-BE49-F238E27FC236}">
                  <a16:creationId xmlns:a16="http://schemas.microsoft.com/office/drawing/2014/main" id="{38506E1A-EE40-1B39-0CE6-45D4B3337FA7}"/>
                </a:ext>
              </a:extLst>
            </p:cNvPr>
            <p:cNvSpPr>
              <a:spLocks/>
            </p:cNvSpPr>
            <p:nvPr/>
          </p:nvSpPr>
          <p:spPr>
            <a:xfrm>
              <a:off x="6120000" y="3780000"/>
              <a:ext cx="360000" cy="360000"/>
            </a:xfrm>
            <a:prstGeom prst="ellipse">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2">
                      <a:lumMod val="75000"/>
                    </a:schemeClr>
                  </a:solidFill>
                  <a:latin typeface="Consolas" panose="020B0609020204030204" pitchFamily="49" charset="0"/>
                </a:rPr>
                <a:t>v1</a:t>
              </a:r>
              <a:endParaRPr lang="en-US" sz="1400" dirty="0">
                <a:solidFill>
                  <a:schemeClr val="accent2">
                    <a:lumMod val="75000"/>
                  </a:schemeClr>
                </a:solidFill>
                <a:latin typeface="Consolas" panose="020B0609020204030204" pitchFamily="49" charset="0"/>
              </a:endParaRPr>
            </a:p>
          </p:txBody>
        </p:sp>
        <p:sp>
          <p:nvSpPr>
            <p:cNvPr id="16" name="vehicle2">
              <a:extLst>
                <a:ext uri="{FF2B5EF4-FFF2-40B4-BE49-F238E27FC236}">
                  <a16:creationId xmlns:a16="http://schemas.microsoft.com/office/drawing/2014/main" id="{F37529A8-2F75-5228-F99F-2643D94B7F29}"/>
                </a:ext>
              </a:extLst>
            </p:cNvPr>
            <p:cNvSpPr/>
            <p:nvPr/>
          </p:nvSpPr>
          <p:spPr>
            <a:xfrm>
              <a:off x="7920000" y="3780000"/>
              <a:ext cx="360000" cy="360000"/>
            </a:xfrm>
            <a:prstGeom prst="ellipse">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2">
                      <a:lumMod val="75000"/>
                    </a:schemeClr>
                  </a:solidFill>
                  <a:latin typeface="Consolas" panose="020B0609020204030204" pitchFamily="49" charset="0"/>
                </a:rPr>
                <a:t>v2</a:t>
              </a:r>
              <a:endParaRPr lang="en-US" sz="1400" dirty="0">
                <a:solidFill>
                  <a:schemeClr val="accent2">
                    <a:lumMod val="75000"/>
                  </a:schemeClr>
                </a:solidFill>
                <a:latin typeface="Consolas" panose="020B0609020204030204" pitchFamily="49" charset="0"/>
              </a:endParaRPr>
            </a:p>
          </p:txBody>
        </p:sp>
        <p:sp>
          <p:nvSpPr>
            <p:cNvPr id="6" name="order1">
              <a:extLst>
                <a:ext uri="{FF2B5EF4-FFF2-40B4-BE49-F238E27FC236}">
                  <a16:creationId xmlns:a16="http://schemas.microsoft.com/office/drawing/2014/main" id="{F2C6A35B-44FA-63C3-D4CD-F958C490525F}"/>
                </a:ext>
              </a:extLst>
            </p:cNvPr>
            <p:cNvSpPr/>
            <p:nvPr/>
          </p:nvSpPr>
          <p:spPr>
            <a:xfrm>
              <a:off x="6480000" y="1620000"/>
              <a:ext cx="360000" cy="360000"/>
            </a:xfrm>
            <a:prstGeom prst="ellipse">
              <a:avLst/>
            </a:prstGeom>
            <a:solidFill>
              <a:schemeClr val="tx2">
                <a:lumMod val="20000"/>
                <a:lumOff val="80000"/>
              </a:schemeClr>
            </a:solid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2">
                      <a:lumMod val="75000"/>
                    </a:schemeClr>
                  </a:solidFill>
                  <a:latin typeface="Consolas" panose="020B0609020204030204" pitchFamily="49" charset="0"/>
                </a:rPr>
                <a:t>o1</a:t>
              </a:r>
              <a:endParaRPr lang="en-US" sz="1400" dirty="0">
                <a:solidFill>
                  <a:schemeClr val="tx2">
                    <a:lumMod val="75000"/>
                  </a:schemeClr>
                </a:solidFill>
                <a:latin typeface="Consolas" panose="020B0609020204030204" pitchFamily="49" charset="0"/>
              </a:endParaRPr>
            </a:p>
          </p:txBody>
        </p:sp>
        <p:sp>
          <p:nvSpPr>
            <p:cNvPr id="7" name="order2">
              <a:extLst>
                <a:ext uri="{FF2B5EF4-FFF2-40B4-BE49-F238E27FC236}">
                  <a16:creationId xmlns:a16="http://schemas.microsoft.com/office/drawing/2014/main" id="{12B17E53-F85A-817F-1C8A-6BFFC1A8FCA7}"/>
                </a:ext>
              </a:extLst>
            </p:cNvPr>
            <p:cNvSpPr/>
            <p:nvPr/>
          </p:nvSpPr>
          <p:spPr>
            <a:xfrm>
              <a:off x="8640000" y="1620000"/>
              <a:ext cx="360000" cy="360000"/>
            </a:xfrm>
            <a:prstGeom prst="ellipse">
              <a:avLst/>
            </a:prstGeom>
            <a:solidFill>
              <a:schemeClr val="tx2">
                <a:lumMod val="20000"/>
                <a:lumOff val="80000"/>
              </a:schemeClr>
            </a:solid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2">
                      <a:lumMod val="75000"/>
                    </a:schemeClr>
                  </a:solidFill>
                  <a:latin typeface="Consolas" panose="020B0609020204030204" pitchFamily="49" charset="0"/>
                </a:rPr>
                <a:t>o2</a:t>
              </a:r>
              <a:endParaRPr lang="en-US" sz="1400" dirty="0">
                <a:solidFill>
                  <a:schemeClr val="tx2">
                    <a:lumMod val="75000"/>
                  </a:schemeClr>
                </a:solidFill>
                <a:latin typeface="Consolas" panose="020B0609020204030204" pitchFamily="49" charset="0"/>
              </a:endParaRPr>
            </a:p>
          </p:txBody>
        </p:sp>
      </p:grpSp>
      <p:grpSp>
        <p:nvGrpSpPr>
          <p:cNvPr id="200" name="graph helpers" hidden="1">
            <a:extLst>
              <a:ext uri="{FF2B5EF4-FFF2-40B4-BE49-F238E27FC236}">
                <a16:creationId xmlns:a16="http://schemas.microsoft.com/office/drawing/2014/main" id="{D7FF4168-9DE1-041F-7EC4-231F059C74A1}"/>
              </a:ext>
            </a:extLst>
          </p:cNvPr>
          <p:cNvGrpSpPr/>
          <p:nvPr/>
        </p:nvGrpSpPr>
        <p:grpSpPr>
          <a:xfrm>
            <a:off x="6274751" y="1764000"/>
            <a:ext cx="3132000" cy="2232000"/>
            <a:chOff x="6264000" y="1764000"/>
            <a:chExt cx="3132000" cy="2232000"/>
          </a:xfrm>
        </p:grpSpPr>
        <p:sp>
          <p:nvSpPr>
            <p:cNvPr id="26" name="Ellipse 25">
              <a:extLst>
                <a:ext uri="{FF2B5EF4-FFF2-40B4-BE49-F238E27FC236}">
                  <a16:creationId xmlns:a16="http://schemas.microsoft.com/office/drawing/2014/main" id="{29945D88-704B-73BD-F6E3-0A4B3C073281}"/>
                </a:ext>
              </a:extLst>
            </p:cNvPr>
            <p:cNvSpPr/>
            <p:nvPr/>
          </p:nvSpPr>
          <p:spPr>
            <a:xfrm>
              <a:off x="932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351C29FF-9105-91EE-D001-06679B8D1813}"/>
                </a:ext>
              </a:extLst>
            </p:cNvPr>
            <p:cNvSpPr/>
            <p:nvPr/>
          </p:nvSpPr>
          <p:spPr>
            <a:xfrm>
              <a:off x="824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5C090F00-2137-EE1B-2691-3481C0BCFE0C}"/>
                </a:ext>
              </a:extLst>
            </p:cNvPr>
            <p:cNvSpPr/>
            <p:nvPr/>
          </p:nvSpPr>
          <p:spPr>
            <a:xfrm>
              <a:off x="698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0BC8BB2F-2544-FD83-4CD5-22AA26CC0782}"/>
                </a:ext>
              </a:extLst>
            </p:cNvPr>
            <p:cNvSpPr/>
            <p:nvPr/>
          </p:nvSpPr>
          <p:spPr>
            <a:xfrm>
              <a:off x="626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Ellipse 29">
              <a:extLst>
                <a:ext uri="{FF2B5EF4-FFF2-40B4-BE49-F238E27FC236}">
                  <a16:creationId xmlns:a16="http://schemas.microsoft.com/office/drawing/2014/main" id="{F5954568-4DA1-58AD-BDD7-EAAC703F1D05}"/>
                </a:ext>
              </a:extLst>
            </p:cNvPr>
            <p:cNvSpPr/>
            <p:nvPr/>
          </p:nvSpPr>
          <p:spPr>
            <a:xfrm>
              <a:off x="626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Ellipse 30">
              <a:extLst>
                <a:ext uri="{FF2B5EF4-FFF2-40B4-BE49-F238E27FC236}">
                  <a16:creationId xmlns:a16="http://schemas.microsoft.com/office/drawing/2014/main" id="{A175C0E2-6A81-B9A1-CD4C-2DE9C013DB13}"/>
                </a:ext>
              </a:extLst>
            </p:cNvPr>
            <p:cNvSpPr/>
            <p:nvPr/>
          </p:nvSpPr>
          <p:spPr>
            <a:xfrm>
              <a:off x="698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25DBD5F-0FC1-6E12-FEF3-5541D045316A}"/>
                </a:ext>
              </a:extLst>
            </p:cNvPr>
            <p:cNvSpPr/>
            <p:nvPr/>
          </p:nvSpPr>
          <p:spPr>
            <a:xfrm>
              <a:off x="878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Ellipse 34">
              <a:extLst>
                <a:ext uri="{FF2B5EF4-FFF2-40B4-BE49-F238E27FC236}">
                  <a16:creationId xmlns:a16="http://schemas.microsoft.com/office/drawing/2014/main" id="{1B3C00BE-A606-1D51-B9A1-FB5D018E3161}"/>
                </a:ext>
              </a:extLst>
            </p:cNvPr>
            <p:cNvSpPr/>
            <p:nvPr/>
          </p:nvSpPr>
          <p:spPr>
            <a:xfrm>
              <a:off x="8064000" y="39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Ellipse 36">
              <a:extLst>
                <a:ext uri="{FF2B5EF4-FFF2-40B4-BE49-F238E27FC236}">
                  <a16:creationId xmlns:a16="http://schemas.microsoft.com/office/drawing/2014/main" id="{B12CCA50-E487-AD67-F0F5-A02039F8DEBA}"/>
                </a:ext>
              </a:extLst>
            </p:cNvPr>
            <p:cNvSpPr/>
            <p:nvPr/>
          </p:nvSpPr>
          <p:spPr>
            <a:xfrm>
              <a:off x="6264000" y="39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F175D2C5-F408-02AB-D141-20F4A2B43039}"/>
                </a:ext>
              </a:extLst>
            </p:cNvPr>
            <p:cNvSpPr/>
            <p:nvPr/>
          </p:nvSpPr>
          <p:spPr>
            <a:xfrm>
              <a:off x="8784000"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A04807BC-DE7C-54D1-930C-477BF4F6E46E}"/>
                </a:ext>
              </a:extLst>
            </p:cNvPr>
            <p:cNvSpPr/>
            <p:nvPr/>
          </p:nvSpPr>
          <p:spPr>
            <a:xfrm>
              <a:off x="6624000"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el 1">
            <a:extLst>
              <a:ext uri="{FF2B5EF4-FFF2-40B4-BE49-F238E27FC236}">
                <a16:creationId xmlns:a16="http://schemas.microsoft.com/office/drawing/2014/main" id="{0675EA06-F668-CFF6-E02C-3C0E6D63D27D}"/>
              </a:ext>
            </a:extLst>
          </p:cNvPr>
          <p:cNvSpPr>
            <a:spLocks noGrp="1"/>
          </p:cNvSpPr>
          <p:nvPr>
            <p:ph type="title"/>
          </p:nvPr>
        </p:nvSpPr>
        <p:spPr/>
        <p:txBody>
          <a:bodyPr/>
          <a:lstStyle/>
          <a:p>
            <a:r>
              <a:rPr lang="en-US" noProof="0" dirty="0"/>
              <a:t>Allocation Rules</a:t>
            </a:r>
          </a:p>
        </p:txBody>
      </p:sp>
      <p:sp>
        <p:nvSpPr>
          <p:cNvPr id="5" name="Textplatzhalter 4">
            <a:extLst>
              <a:ext uri="{FF2B5EF4-FFF2-40B4-BE49-F238E27FC236}">
                <a16:creationId xmlns:a16="http://schemas.microsoft.com/office/drawing/2014/main" id="{8BE67D87-21A3-6242-E191-AC17134602BA}"/>
              </a:ext>
            </a:extLst>
          </p:cNvPr>
          <p:cNvSpPr>
            <a:spLocks noGrp="1"/>
          </p:cNvSpPr>
          <p:nvPr>
            <p:ph type="body" sz="quarter" idx="14"/>
          </p:nvPr>
        </p:nvSpPr>
        <p:spPr/>
        <p:txBody>
          <a:bodyPr/>
          <a:lstStyle/>
          <a:p>
            <a:endParaRPr lang="en-US" dirty="0"/>
          </a:p>
        </p:txBody>
      </p:sp>
      <p:sp>
        <p:nvSpPr>
          <p:cNvPr id="40" name="&quot;Object interaction graph&quot;">
            <a:extLst>
              <a:ext uri="{FF2B5EF4-FFF2-40B4-BE49-F238E27FC236}">
                <a16:creationId xmlns:a16="http://schemas.microsoft.com/office/drawing/2014/main" id="{12A8FE36-EDD7-F5C5-755E-97F5E0B398FA}"/>
              </a:ext>
            </a:extLst>
          </p:cNvPr>
          <p:cNvSpPr/>
          <p:nvPr/>
        </p:nvSpPr>
        <p:spPr>
          <a:xfrm>
            <a:off x="6265226" y="988530"/>
            <a:ext cx="3031129" cy="540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rPr>
              <a:t>Object</a:t>
            </a:r>
            <a:r>
              <a:rPr lang="de-DE" sz="1600" b="1" dirty="0">
                <a:solidFill>
                  <a:schemeClr val="tx1"/>
                </a:solidFill>
              </a:rPr>
              <a:t> </a:t>
            </a:r>
            <a:r>
              <a:rPr lang="de-DE" sz="1600" b="1" dirty="0" err="1">
                <a:solidFill>
                  <a:schemeClr val="tx1"/>
                </a:solidFill>
              </a:rPr>
              <a:t>interaction</a:t>
            </a:r>
            <a:r>
              <a:rPr lang="de-DE" sz="1600" b="1" dirty="0">
                <a:solidFill>
                  <a:schemeClr val="tx1"/>
                </a:solidFill>
              </a:rPr>
              <a:t> </a:t>
            </a:r>
            <a:r>
              <a:rPr lang="de-DE" sz="1600" b="1" dirty="0" err="1">
                <a:solidFill>
                  <a:schemeClr val="tx1"/>
                </a:solidFill>
              </a:rPr>
              <a:t>graph</a:t>
            </a:r>
            <a:endParaRPr lang="en-US" sz="1600" b="1" dirty="0">
              <a:solidFill>
                <a:schemeClr val="tx1"/>
              </a:solidFill>
            </a:endParaRPr>
          </a:p>
        </p:txBody>
      </p:sp>
      <p:sp>
        <p:nvSpPr>
          <p:cNvPr id="73" name="Textplatzhalter 3">
            <a:extLst>
              <a:ext uri="{FF2B5EF4-FFF2-40B4-BE49-F238E27FC236}">
                <a16:creationId xmlns:a16="http://schemas.microsoft.com/office/drawing/2014/main" id="{D0B79CEC-C9C0-6308-D221-B7785DE7F7E0}"/>
              </a:ext>
            </a:extLst>
          </p:cNvPr>
          <p:cNvSpPr>
            <a:spLocks noGrp="1"/>
          </p:cNvSpPr>
          <p:nvPr>
            <p:ph type="body" sz="quarter" idx="12"/>
          </p:nvPr>
        </p:nvSpPr>
        <p:spPr>
          <a:xfrm>
            <a:off x="201599" y="1684801"/>
            <a:ext cx="4320000" cy="2734691"/>
          </a:xfrm>
        </p:spPr>
        <p:txBody>
          <a:bodyPr lIns="180000" tIns="180000" rIns="180000" bIns="180000" anchor="b"/>
          <a:lstStyle/>
          <a:p>
            <a:r>
              <a:rPr lang="en-US" b="1" cap="small" noProof="0" dirty="0" err="1">
                <a:solidFill>
                  <a:schemeClr val="tx2"/>
                </a:solidFill>
              </a:rPr>
              <a:t>AllTargets</a:t>
            </a:r>
            <a:r>
              <a:rPr lang="en-US" noProof="0" dirty="0"/>
              <a:t> rule:</a:t>
            </a:r>
          </a:p>
          <a:p>
            <a:r>
              <a:rPr lang="en-US" sz="1600" noProof="0" dirty="0"/>
              <a:t>Allocate each event to all targets</a:t>
            </a:r>
            <a:endParaRPr lang="en-US" b="1" cap="small" noProof="0" dirty="0">
              <a:solidFill>
                <a:schemeClr val="tx2"/>
              </a:solidFill>
            </a:endParaRPr>
          </a:p>
          <a:p>
            <a:endParaRPr lang="en-US" b="1" cap="small" noProof="0" dirty="0">
              <a:solidFill>
                <a:schemeClr val="tx2"/>
              </a:solidFill>
            </a:endParaRPr>
          </a:p>
          <a:p>
            <a:r>
              <a:rPr lang="en-US" b="1" cap="small" noProof="0" dirty="0" err="1">
                <a:solidFill>
                  <a:schemeClr val="tx2"/>
                </a:solidFill>
              </a:rPr>
              <a:t>ParticipatingTargets</a:t>
            </a:r>
            <a:r>
              <a:rPr lang="en-US" noProof="0" dirty="0"/>
              <a:t> rule:</a:t>
            </a:r>
          </a:p>
          <a:p>
            <a:r>
              <a:rPr lang="en-US" sz="1600" noProof="0" dirty="0"/>
              <a:t>Allocate event to participating targets,</a:t>
            </a:r>
          </a:p>
          <a:p>
            <a:r>
              <a:rPr lang="en-US" sz="1600" noProof="0" dirty="0"/>
              <a:t>or all targets if there are none</a:t>
            </a:r>
          </a:p>
          <a:p>
            <a:endParaRPr lang="en-US" sz="1600" noProof="0" dirty="0"/>
          </a:p>
          <a:p>
            <a:r>
              <a:rPr lang="en-US" b="1" cap="small" noProof="0" dirty="0" err="1">
                <a:solidFill>
                  <a:schemeClr val="tx2"/>
                </a:solidFill>
              </a:rPr>
              <a:t>ClosestTargets</a:t>
            </a:r>
            <a:r>
              <a:rPr lang="en-US" noProof="0" dirty="0"/>
              <a:t> rule:</a:t>
            </a:r>
          </a:p>
          <a:p>
            <a:r>
              <a:rPr lang="en-US" sz="1600" noProof="0" dirty="0"/>
              <a:t>Allocate event to those targets</a:t>
            </a:r>
          </a:p>
          <a:p>
            <a:r>
              <a:rPr lang="en-US" sz="1600" noProof="0" dirty="0"/>
              <a:t>closest to any participating object</a:t>
            </a:r>
          </a:p>
        </p:txBody>
      </p:sp>
    </p:spTree>
    <p:extLst>
      <p:ext uri="{BB962C8B-B14F-4D97-AF65-F5344CB8AC3E}">
        <p14:creationId xmlns:p14="http://schemas.microsoft.com/office/powerpoint/2010/main" val="1501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7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1"/>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3">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30"/>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1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8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6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12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63"/>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31"/>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Edges">
            <a:extLst>
              <a:ext uri="{FF2B5EF4-FFF2-40B4-BE49-F238E27FC236}">
                <a16:creationId xmlns:a16="http://schemas.microsoft.com/office/drawing/2014/main" id="{723DBD48-353A-C1D6-DDD2-E03B2DC36F7A}"/>
              </a:ext>
            </a:extLst>
          </p:cNvPr>
          <p:cNvGrpSpPr/>
          <p:nvPr/>
        </p:nvGrpSpPr>
        <p:grpSpPr>
          <a:xfrm>
            <a:off x="6120000" y="1825456"/>
            <a:ext cx="3240000" cy="2134544"/>
            <a:chOff x="6120000" y="1825456"/>
            <a:chExt cx="3240000" cy="2134544"/>
          </a:xfrm>
        </p:grpSpPr>
        <p:cxnSp>
          <p:nvCxnSpPr>
            <p:cNvPr id="180" name="Gerader Verbinder 179">
              <a:extLst>
                <a:ext uri="{FF2B5EF4-FFF2-40B4-BE49-F238E27FC236}">
                  <a16:creationId xmlns:a16="http://schemas.microsoft.com/office/drawing/2014/main" id="{3F5F18E3-0D1A-6248-296E-C133C327571A}"/>
                </a:ext>
              </a:extLst>
            </p:cNvPr>
            <p:cNvCxnSpPr>
              <a:cxnSpLocks/>
              <a:stCxn id="31" idx="6"/>
              <a:endCxn id="33" idx="2"/>
            </p:cNvCxnSpPr>
            <p:nvPr/>
          </p:nvCxnSpPr>
          <p:spPr>
            <a:xfrm>
              <a:off x="7056000" y="3060000"/>
              <a:ext cx="172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2" name="Verbinder: gewinkelt 141">
              <a:extLst>
                <a:ext uri="{FF2B5EF4-FFF2-40B4-BE49-F238E27FC236}">
                  <a16:creationId xmlns:a16="http://schemas.microsoft.com/office/drawing/2014/main" id="{064F109C-B9DC-4359-FD6E-08F8FC52D9DB}"/>
                </a:ext>
              </a:extLst>
            </p:cNvPr>
            <p:cNvCxnSpPr>
              <a:cxnSpLocks/>
              <a:stCxn id="26" idx="4"/>
              <a:endCxn id="35" idx="6"/>
            </p:cNvCxnSpPr>
            <p:nvPr/>
          </p:nvCxnSpPr>
          <p:spPr>
            <a:xfrm rot="5400000">
              <a:off x="7956000" y="2556000"/>
              <a:ext cx="1584000" cy="1224000"/>
            </a:xfrm>
            <a:prstGeom prst="bentConnector2">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F955B9E2-E377-733F-7232-6BD00997446B}"/>
                </a:ext>
              </a:extLst>
            </p:cNvPr>
            <p:cNvCxnSpPr>
              <a:cxnSpLocks/>
              <a:stCxn id="33" idx="4"/>
              <a:endCxn id="35" idx="7"/>
            </p:cNvCxnSpPr>
            <p:nvPr/>
          </p:nvCxnSpPr>
          <p:spPr>
            <a:xfrm flipH="1">
              <a:off x="8125456" y="3096000"/>
              <a:ext cx="694544" cy="83854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B102C076-37C2-1581-4195-48A603DD2FEE}"/>
                </a:ext>
              </a:extLst>
            </p:cNvPr>
            <p:cNvCxnSpPr>
              <a:cxnSpLocks/>
              <a:stCxn id="28" idx="5"/>
              <a:endCxn id="35" idx="1"/>
            </p:cNvCxnSpPr>
            <p:nvPr/>
          </p:nvCxnSpPr>
          <p:spPr>
            <a:xfrm>
              <a:off x="7045456" y="2365456"/>
              <a:ext cx="1029088" cy="15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a:extLst>
                <a:ext uri="{FF2B5EF4-FFF2-40B4-BE49-F238E27FC236}">
                  <a16:creationId xmlns:a16="http://schemas.microsoft.com/office/drawing/2014/main" id="{0EABBCE6-99BE-BF62-ACBD-260058B9D237}"/>
                </a:ext>
              </a:extLst>
            </p:cNvPr>
            <p:cNvCxnSpPr>
              <a:cxnSpLocks/>
              <a:stCxn id="31" idx="5"/>
              <a:endCxn id="35" idx="2"/>
            </p:cNvCxnSpPr>
            <p:nvPr/>
          </p:nvCxnSpPr>
          <p:spPr>
            <a:xfrm>
              <a:off x="7045456" y="3085456"/>
              <a:ext cx="1018544" cy="87454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Gerader Verbinder 115">
              <a:extLst>
                <a:ext uri="{FF2B5EF4-FFF2-40B4-BE49-F238E27FC236}">
                  <a16:creationId xmlns:a16="http://schemas.microsoft.com/office/drawing/2014/main" id="{01CC4ED5-102E-85E5-A56C-30B0F35AF8A6}"/>
                </a:ext>
              </a:extLst>
            </p:cNvPr>
            <p:cNvCxnSpPr>
              <a:cxnSpLocks/>
              <a:stCxn id="27" idx="4"/>
              <a:endCxn id="35" idx="0"/>
            </p:cNvCxnSpPr>
            <p:nvPr/>
          </p:nvCxnSpPr>
          <p:spPr>
            <a:xfrm flipH="1">
              <a:off x="8100000" y="2376000"/>
              <a:ext cx="180000" cy="15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17416D3-5A87-FC30-CB7D-757AC05F90B8}"/>
                </a:ext>
              </a:extLst>
            </p:cNvPr>
            <p:cNvCxnSpPr>
              <a:cxnSpLocks/>
              <a:stCxn id="29" idx="4"/>
              <a:endCxn id="30" idx="0"/>
            </p:cNvCxnSpPr>
            <p:nvPr/>
          </p:nvCxnSpPr>
          <p:spPr>
            <a:xfrm>
              <a:off x="630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600A56D6-548F-D67D-474E-C35E06ABDD18}"/>
                </a:ext>
              </a:extLst>
            </p:cNvPr>
            <p:cNvCxnSpPr>
              <a:cxnSpLocks/>
              <a:stCxn id="30" idx="4"/>
              <a:endCxn id="37" idx="0"/>
            </p:cNvCxnSpPr>
            <p:nvPr/>
          </p:nvCxnSpPr>
          <p:spPr>
            <a:xfrm>
              <a:off x="6300000" y="3096000"/>
              <a:ext cx="0" cy="82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D17980B1-E31F-B73F-8594-E24F07A1A463}"/>
                </a:ext>
              </a:extLst>
            </p:cNvPr>
            <p:cNvCxnSpPr>
              <a:cxnSpLocks/>
              <a:stCxn id="28" idx="4"/>
              <a:endCxn id="31" idx="0"/>
            </p:cNvCxnSpPr>
            <p:nvPr/>
          </p:nvCxnSpPr>
          <p:spPr>
            <a:xfrm>
              <a:off x="702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Verbinder: gewinkelt 51">
              <a:extLst>
                <a:ext uri="{FF2B5EF4-FFF2-40B4-BE49-F238E27FC236}">
                  <a16:creationId xmlns:a16="http://schemas.microsoft.com/office/drawing/2014/main" id="{D88F9FC2-FEE5-D06C-6C3B-B0EA789144B1}"/>
                </a:ext>
              </a:extLst>
            </p:cNvPr>
            <p:cNvCxnSpPr>
              <a:stCxn id="8" idx="2"/>
              <a:endCxn id="15" idx="2"/>
            </p:cNvCxnSpPr>
            <p:nvPr/>
          </p:nvCxnSpPr>
          <p:spPr>
            <a:xfrm rot="10800000" flipV="1">
              <a:off x="6120000" y="2340000"/>
              <a:ext cx="12700" cy="1620000"/>
            </a:xfrm>
            <a:prstGeom prst="bentConnector3">
              <a:avLst>
                <a:gd name="adj1" fmla="val 3450000"/>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F95F596A-27AE-7EC6-F908-2B3BD3911D0D}"/>
                </a:ext>
              </a:extLst>
            </p:cNvPr>
            <p:cNvCxnSpPr>
              <a:stCxn id="24" idx="3"/>
              <a:endCxn id="29" idx="7"/>
            </p:cNvCxnSpPr>
            <p:nvPr/>
          </p:nvCxnSpPr>
          <p:spPr>
            <a:xfrm flipH="1">
              <a:off x="632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81C340D5-B2CA-0851-5D46-041872B6C534}"/>
                </a:ext>
              </a:extLst>
            </p:cNvPr>
            <p:cNvCxnSpPr>
              <a:stCxn id="24" idx="5"/>
              <a:endCxn id="28" idx="1"/>
            </p:cNvCxnSpPr>
            <p:nvPr/>
          </p:nvCxnSpPr>
          <p:spPr>
            <a:xfrm>
              <a:off x="668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FBC4C110-867B-02D7-1546-F6B54F183042}"/>
                </a:ext>
              </a:extLst>
            </p:cNvPr>
            <p:cNvCxnSpPr>
              <a:cxnSpLocks/>
              <a:stCxn id="25" idx="3"/>
              <a:endCxn id="27" idx="7"/>
            </p:cNvCxnSpPr>
            <p:nvPr/>
          </p:nvCxnSpPr>
          <p:spPr>
            <a:xfrm flipH="1">
              <a:off x="830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B30C7A97-3B02-62D9-9B05-29B0D177098F}"/>
                </a:ext>
              </a:extLst>
            </p:cNvPr>
            <p:cNvCxnSpPr>
              <a:cxnSpLocks/>
              <a:stCxn id="25" idx="5"/>
              <a:endCxn id="26" idx="1"/>
            </p:cNvCxnSpPr>
            <p:nvPr/>
          </p:nvCxnSpPr>
          <p:spPr>
            <a:xfrm>
              <a:off x="884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4A08443E-6D51-FCB8-CFD4-0036939F8283}"/>
                </a:ext>
              </a:extLst>
            </p:cNvPr>
            <p:cNvCxnSpPr>
              <a:cxnSpLocks/>
              <a:stCxn id="26" idx="3"/>
              <a:endCxn id="33" idx="7"/>
            </p:cNvCxnSpPr>
            <p:nvPr/>
          </p:nvCxnSpPr>
          <p:spPr>
            <a:xfrm flipH="1">
              <a:off x="8845456"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A522C2A7-D58F-5B98-4063-E99CC1CDEADF}"/>
                </a:ext>
              </a:extLst>
            </p:cNvPr>
            <p:cNvCxnSpPr>
              <a:cxnSpLocks/>
              <a:stCxn id="27" idx="5"/>
              <a:endCxn id="33" idx="1"/>
            </p:cNvCxnSpPr>
            <p:nvPr/>
          </p:nvCxnSpPr>
          <p:spPr>
            <a:xfrm>
              <a:off x="8305456"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Edges subtle">
            <a:extLst>
              <a:ext uri="{FF2B5EF4-FFF2-40B4-BE49-F238E27FC236}">
                <a16:creationId xmlns:a16="http://schemas.microsoft.com/office/drawing/2014/main" id="{BB9767B9-44B9-8F7A-D880-68BBF07C8C0D}"/>
              </a:ext>
            </a:extLst>
          </p:cNvPr>
          <p:cNvGrpSpPr/>
          <p:nvPr/>
        </p:nvGrpSpPr>
        <p:grpSpPr>
          <a:xfrm>
            <a:off x="6122807" y="1825456"/>
            <a:ext cx="3237193" cy="2134544"/>
            <a:chOff x="6120000" y="1825456"/>
            <a:chExt cx="3237193" cy="2134544"/>
          </a:xfrm>
        </p:grpSpPr>
        <p:cxnSp>
          <p:nvCxnSpPr>
            <p:cNvPr id="132" name="Gerader Verbinder 131">
              <a:extLst>
                <a:ext uri="{FF2B5EF4-FFF2-40B4-BE49-F238E27FC236}">
                  <a16:creationId xmlns:a16="http://schemas.microsoft.com/office/drawing/2014/main" id="{584C4038-5811-D974-84CD-65F03DDD7710}"/>
                </a:ext>
              </a:extLst>
            </p:cNvPr>
            <p:cNvCxnSpPr>
              <a:cxnSpLocks/>
            </p:cNvCxnSpPr>
            <p:nvPr/>
          </p:nvCxnSpPr>
          <p:spPr>
            <a:xfrm>
              <a:off x="7056000" y="3060000"/>
              <a:ext cx="172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Verbinder: gewinkelt 132">
              <a:extLst>
                <a:ext uri="{FF2B5EF4-FFF2-40B4-BE49-F238E27FC236}">
                  <a16:creationId xmlns:a16="http://schemas.microsoft.com/office/drawing/2014/main" id="{D75884A1-5BC5-D539-37C2-E06190094DCF}"/>
                </a:ext>
              </a:extLst>
            </p:cNvPr>
            <p:cNvCxnSpPr>
              <a:cxnSpLocks/>
              <a:stCxn id="26" idx="4"/>
              <a:endCxn id="35" idx="6"/>
            </p:cNvCxnSpPr>
            <p:nvPr/>
          </p:nvCxnSpPr>
          <p:spPr>
            <a:xfrm rot="5400000">
              <a:off x="7953193" y="2556000"/>
              <a:ext cx="1584000" cy="1224000"/>
            </a:xfrm>
            <a:prstGeom prst="bentConnector2">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Gerader Verbinder 133">
              <a:extLst>
                <a:ext uri="{FF2B5EF4-FFF2-40B4-BE49-F238E27FC236}">
                  <a16:creationId xmlns:a16="http://schemas.microsoft.com/office/drawing/2014/main" id="{31F1A2CF-D2FA-5482-1886-138091E8316D}"/>
                </a:ext>
              </a:extLst>
            </p:cNvPr>
            <p:cNvCxnSpPr>
              <a:cxnSpLocks/>
            </p:cNvCxnSpPr>
            <p:nvPr/>
          </p:nvCxnSpPr>
          <p:spPr>
            <a:xfrm flipH="1">
              <a:off x="8125456" y="3096000"/>
              <a:ext cx="694544" cy="8385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Gerader Verbinder 134">
              <a:extLst>
                <a:ext uri="{FF2B5EF4-FFF2-40B4-BE49-F238E27FC236}">
                  <a16:creationId xmlns:a16="http://schemas.microsoft.com/office/drawing/2014/main" id="{8A1D2EC3-19AF-2D1C-275B-4176FE0D06E0}"/>
                </a:ext>
              </a:extLst>
            </p:cNvPr>
            <p:cNvCxnSpPr>
              <a:cxnSpLocks/>
            </p:cNvCxnSpPr>
            <p:nvPr/>
          </p:nvCxnSpPr>
          <p:spPr>
            <a:xfrm>
              <a:off x="7045456" y="2365456"/>
              <a:ext cx="1029088" cy="15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1BF931AC-2F41-9D89-9E66-CC65A1406B32}"/>
                </a:ext>
              </a:extLst>
            </p:cNvPr>
            <p:cNvCxnSpPr>
              <a:cxnSpLocks/>
              <a:stCxn id="31" idx="5"/>
              <a:endCxn id="35" idx="2"/>
            </p:cNvCxnSpPr>
            <p:nvPr/>
          </p:nvCxnSpPr>
          <p:spPr>
            <a:xfrm>
              <a:off x="7042649" y="3085456"/>
              <a:ext cx="1018544" cy="8745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5DB91964-0779-DE88-4DAB-BFB4D4BF9720}"/>
                </a:ext>
              </a:extLst>
            </p:cNvPr>
            <p:cNvCxnSpPr>
              <a:cxnSpLocks/>
            </p:cNvCxnSpPr>
            <p:nvPr/>
          </p:nvCxnSpPr>
          <p:spPr>
            <a:xfrm flipH="1">
              <a:off x="8100000" y="2376000"/>
              <a:ext cx="180000" cy="15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Gerader Verbinder 137">
              <a:extLst>
                <a:ext uri="{FF2B5EF4-FFF2-40B4-BE49-F238E27FC236}">
                  <a16:creationId xmlns:a16="http://schemas.microsoft.com/office/drawing/2014/main" id="{35E6F375-BBDE-4AC7-C146-D022A17BDF3E}"/>
                </a:ext>
              </a:extLst>
            </p:cNvPr>
            <p:cNvCxnSpPr>
              <a:cxnSpLocks/>
              <a:stCxn id="29" idx="4"/>
              <a:endCxn id="30" idx="0"/>
            </p:cNvCxnSpPr>
            <p:nvPr/>
          </p:nvCxnSpPr>
          <p:spPr>
            <a:xfrm>
              <a:off x="6297193"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Gerader Verbinder 138">
              <a:extLst>
                <a:ext uri="{FF2B5EF4-FFF2-40B4-BE49-F238E27FC236}">
                  <a16:creationId xmlns:a16="http://schemas.microsoft.com/office/drawing/2014/main" id="{4C883306-4D5A-454E-3230-F113D3287A1B}"/>
                </a:ext>
              </a:extLst>
            </p:cNvPr>
            <p:cNvCxnSpPr>
              <a:cxnSpLocks/>
              <a:stCxn id="30" idx="4"/>
              <a:endCxn id="37" idx="0"/>
            </p:cNvCxnSpPr>
            <p:nvPr/>
          </p:nvCxnSpPr>
          <p:spPr>
            <a:xfrm>
              <a:off x="6297193" y="3096000"/>
              <a:ext cx="0" cy="82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Gerader Verbinder 139">
              <a:extLst>
                <a:ext uri="{FF2B5EF4-FFF2-40B4-BE49-F238E27FC236}">
                  <a16:creationId xmlns:a16="http://schemas.microsoft.com/office/drawing/2014/main" id="{2C58A504-1CA2-246B-6119-AB07B9A67815}"/>
                </a:ext>
              </a:extLst>
            </p:cNvPr>
            <p:cNvCxnSpPr>
              <a:cxnSpLocks/>
              <a:stCxn id="28" idx="4"/>
              <a:endCxn id="31" idx="0"/>
            </p:cNvCxnSpPr>
            <p:nvPr/>
          </p:nvCxnSpPr>
          <p:spPr>
            <a:xfrm>
              <a:off x="7017193"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Verbinder: gewinkelt 140">
              <a:extLst>
                <a:ext uri="{FF2B5EF4-FFF2-40B4-BE49-F238E27FC236}">
                  <a16:creationId xmlns:a16="http://schemas.microsoft.com/office/drawing/2014/main" id="{4D0F6BB6-FCC1-FE67-8F18-83C98D51F66D}"/>
                </a:ext>
              </a:extLst>
            </p:cNvPr>
            <p:cNvCxnSpPr/>
            <p:nvPr/>
          </p:nvCxnSpPr>
          <p:spPr>
            <a:xfrm rot="10800000" flipV="1">
              <a:off x="6120000" y="2340000"/>
              <a:ext cx="12700" cy="1620000"/>
            </a:xfrm>
            <a:prstGeom prst="bentConnector3">
              <a:avLst>
                <a:gd name="adj1" fmla="val 34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Gerader Verbinder 142">
              <a:extLst>
                <a:ext uri="{FF2B5EF4-FFF2-40B4-BE49-F238E27FC236}">
                  <a16:creationId xmlns:a16="http://schemas.microsoft.com/office/drawing/2014/main" id="{008CC279-7086-F373-D8B2-746E28F90FBD}"/>
                </a:ext>
              </a:extLst>
            </p:cNvPr>
            <p:cNvCxnSpPr>
              <a:cxnSpLocks/>
              <a:stCxn id="24" idx="3"/>
              <a:endCxn id="29" idx="7"/>
            </p:cNvCxnSpPr>
            <p:nvPr/>
          </p:nvCxnSpPr>
          <p:spPr>
            <a:xfrm flipH="1">
              <a:off x="6322649"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Gerader Verbinder 143">
              <a:extLst>
                <a:ext uri="{FF2B5EF4-FFF2-40B4-BE49-F238E27FC236}">
                  <a16:creationId xmlns:a16="http://schemas.microsoft.com/office/drawing/2014/main" id="{37F25A38-2FD0-CD53-98B3-EE9EF8386471}"/>
                </a:ext>
              </a:extLst>
            </p:cNvPr>
            <p:cNvCxnSpPr/>
            <p:nvPr/>
          </p:nvCxnSpPr>
          <p:spPr>
            <a:xfrm>
              <a:off x="6685456"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Gerader Verbinder 144">
              <a:extLst>
                <a:ext uri="{FF2B5EF4-FFF2-40B4-BE49-F238E27FC236}">
                  <a16:creationId xmlns:a16="http://schemas.microsoft.com/office/drawing/2014/main" id="{4F9218DA-B653-2CAB-B763-781FFADE004D}"/>
                </a:ext>
              </a:extLst>
            </p:cNvPr>
            <p:cNvCxnSpPr>
              <a:cxnSpLocks/>
            </p:cNvCxnSpPr>
            <p:nvPr/>
          </p:nvCxnSpPr>
          <p:spPr>
            <a:xfrm flipH="1">
              <a:off x="8305456"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Gerader Verbinder 145">
              <a:extLst>
                <a:ext uri="{FF2B5EF4-FFF2-40B4-BE49-F238E27FC236}">
                  <a16:creationId xmlns:a16="http://schemas.microsoft.com/office/drawing/2014/main" id="{370BC3A1-C88D-2796-6121-030970D870AE}"/>
                </a:ext>
              </a:extLst>
            </p:cNvPr>
            <p:cNvCxnSpPr>
              <a:cxnSpLocks/>
            </p:cNvCxnSpPr>
            <p:nvPr/>
          </p:nvCxnSpPr>
          <p:spPr>
            <a:xfrm>
              <a:off x="8845456"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Gerader Verbinder 146">
              <a:extLst>
                <a:ext uri="{FF2B5EF4-FFF2-40B4-BE49-F238E27FC236}">
                  <a16:creationId xmlns:a16="http://schemas.microsoft.com/office/drawing/2014/main" id="{13E821FE-8D22-C5CD-A82B-D7DE47D3E5C6}"/>
                </a:ext>
              </a:extLst>
            </p:cNvPr>
            <p:cNvCxnSpPr>
              <a:cxnSpLocks/>
            </p:cNvCxnSpPr>
            <p:nvPr/>
          </p:nvCxnSpPr>
          <p:spPr>
            <a:xfrm flipH="1">
              <a:off x="884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a:extLst>
                <a:ext uri="{FF2B5EF4-FFF2-40B4-BE49-F238E27FC236}">
                  <a16:creationId xmlns:a16="http://schemas.microsoft.com/office/drawing/2014/main" id="{8958FF58-C10E-7156-C06C-268FA7B1CD10}"/>
                </a:ext>
              </a:extLst>
            </p:cNvPr>
            <p:cNvCxnSpPr>
              <a:cxnSpLocks/>
            </p:cNvCxnSpPr>
            <p:nvPr/>
          </p:nvCxnSpPr>
          <p:spPr>
            <a:xfrm>
              <a:off x="830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62" name="Edges HU">
            <a:extLst>
              <a:ext uri="{FF2B5EF4-FFF2-40B4-BE49-F238E27FC236}">
                <a16:creationId xmlns:a16="http://schemas.microsoft.com/office/drawing/2014/main" id="{CF4F1784-4B99-9AD4-EE34-F28BD638434B}"/>
              </a:ext>
            </a:extLst>
          </p:cNvPr>
          <p:cNvGrpSpPr/>
          <p:nvPr/>
        </p:nvGrpSpPr>
        <p:grpSpPr>
          <a:xfrm>
            <a:off x="6300000" y="1825456"/>
            <a:ext cx="3034544" cy="1234544"/>
            <a:chOff x="6300000" y="1825456"/>
            <a:chExt cx="3034544" cy="1234544"/>
          </a:xfrm>
        </p:grpSpPr>
        <p:cxnSp>
          <p:nvCxnSpPr>
            <p:cNvPr id="163" name="Gerader Verbinder 162">
              <a:extLst>
                <a:ext uri="{FF2B5EF4-FFF2-40B4-BE49-F238E27FC236}">
                  <a16:creationId xmlns:a16="http://schemas.microsoft.com/office/drawing/2014/main" id="{38A71B4D-9E85-51C0-A897-947CA88554D8}"/>
                </a:ext>
              </a:extLst>
            </p:cNvPr>
            <p:cNvCxnSpPr>
              <a:cxnSpLocks/>
            </p:cNvCxnSpPr>
            <p:nvPr/>
          </p:nvCxnSpPr>
          <p:spPr>
            <a:xfrm>
              <a:off x="7056000" y="3060000"/>
              <a:ext cx="17280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9" name="Gerader Verbinder 168">
              <a:extLst>
                <a:ext uri="{FF2B5EF4-FFF2-40B4-BE49-F238E27FC236}">
                  <a16:creationId xmlns:a16="http://schemas.microsoft.com/office/drawing/2014/main" id="{F446D07C-56C7-639E-C467-2957E5A66225}"/>
                </a:ext>
              </a:extLst>
            </p:cNvPr>
            <p:cNvCxnSpPr>
              <a:cxnSpLocks/>
            </p:cNvCxnSpPr>
            <p:nvPr/>
          </p:nvCxnSpPr>
          <p:spPr>
            <a:xfrm>
              <a:off x="630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a:extLst>
                <a:ext uri="{FF2B5EF4-FFF2-40B4-BE49-F238E27FC236}">
                  <a16:creationId xmlns:a16="http://schemas.microsoft.com/office/drawing/2014/main" id="{D0955832-2EB1-D8F6-1CFE-064C5CDAF581}"/>
                </a:ext>
              </a:extLst>
            </p:cNvPr>
            <p:cNvCxnSpPr>
              <a:cxnSpLocks/>
            </p:cNvCxnSpPr>
            <p:nvPr/>
          </p:nvCxnSpPr>
          <p:spPr>
            <a:xfrm>
              <a:off x="702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4AB25DC1-F144-8554-21AC-1988DFCD5622}"/>
                </a:ext>
              </a:extLst>
            </p:cNvPr>
            <p:cNvCxnSpPr>
              <a:cxnSpLocks/>
              <a:stCxn id="24" idx="3"/>
              <a:endCxn id="29" idx="7"/>
            </p:cNvCxnSpPr>
            <p:nvPr/>
          </p:nvCxnSpPr>
          <p:spPr>
            <a:xfrm flipH="1">
              <a:off x="632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6262C727-C8BD-8377-F3DA-320787E3ADD6}"/>
                </a:ext>
              </a:extLst>
            </p:cNvPr>
            <p:cNvCxnSpPr/>
            <p:nvPr/>
          </p:nvCxnSpPr>
          <p:spPr>
            <a:xfrm>
              <a:off x="668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5" name="Gerader Verbinder 174">
              <a:extLst>
                <a:ext uri="{FF2B5EF4-FFF2-40B4-BE49-F238E27FC236}">
                  <a16:creationId xmlns:a16="http://schemas.microsoft.com/office/drawing/2014/main" id="{6D0FFCB2-0070-88ED-218C-F82616FA0D58}"/>
                </a:ext>
              </a:extLst>
            </p:cNvPr>
            <p:cNvCxnSpPr>
              <a:cxnSpLocks/>
            </p:cNvCxnSpPr>
            <p:nvPr/>
          </p:nvCxnSpPr>
          <p:spPr>
            <a:xfrm flipH="1">
              <a:off x="830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6" name="Gerader Verbinder 175">
              <a:extLst>
                <a:ext uri="{FF2B5EF4-FFF2-40B4-BE49-F238E27FC236}">
                  <a16:creationId xmlns:a16="http://schemas.microsoft.com/office/drawing/2014/main" id="{39B7CF16-6E24-D2FA-6721-7B56D80BB891}"/>
                </a:ext>
              </a:extLst>
            </p:cNvPr>
            <p:cNvCxnSpPr>
              <a:cxnSpLocks/>
            </p:cNvCxnSpPr>
            <p:nvPr/>
          </p:nvCxnSpPr>
          <p:spPr>
            <a:xfrm>
              <a:off x="884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7" name="Gerader Verbinder 176">
              <a:extLst>
                <a:ext uri="{FF2B5EF4-FFF2-40B4-BE49-F238E27FC236}">
                  <a16:creationId xmlns:a16="http://schemas.microsoft.com/office/drawing/2014/main" id="{581CEE56-4E30-3D15-05C8-5F3BABDEAA8A}"/>
                </a:ext>
              </a:extLst>
            </p:cNvPr>
            <p:cNvCxnSpPr>
              <a:cxnSpLocks/>
            </p:cNvCxnSpPr>
            <p:nvPr/>
          </p:nvCxnSpPr>
          <p:spPr>
            <a:xfrm flipH="1">
              <a:off x="8845456"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a:extLst>
                <a:ext uri="{FF2B5EF4-FFF2-40B4-BE49-F238E27FC236}">
                  <a16:creationId xmlns:a16="http://schemas.microsoft.com/office/drawing/2014/main" id="{B3B91947-807B-5D33-0E9D-3F6CE12B624F}"/>
                </a:ext>
              </a:extLst>
            </p:cNvPr>
            <p:cNvCxnSpPr>
              <a:cxnSpLocks/>
            </p:cNvCxnSpPr>
            <p:nvPr/>
          </p:nvCxnSpPr>
          <p:spPr>
            <a:xfrm>
              <a:off x="8305456" y="2365456"/>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Edges HU subtle">
            <a:extLst>
              <a:ext uri="{FF2B5EF4-FFF2-40B4-BE49-F238E27FC236}">
                <a16:creationId xmlns:a16="http://schemas.microsoft.com/office/drawing/2014/main" id="{858928B3-DFC2-F467-CD6C-80726A5BA9DF}"/>
              </a:ext>
            </a:extLst>
          </p:cNvPr>
          <p:cNvGrpSpPr/>
          <p:nvPr/>
        </p:nvGrpSpPr>
        <p:grpSpPr>
          <a:xfrm>
            <a:off x="6300000" y="1825456"/>
            <a:ext cx="3037351" cy="1234544"/>
            <a:chOff x="6297193" y="1825456"/>
            <a:chExt cx="3037351" cy="1234544"/>
          </a:xfrm>
        </p:grpSpPr>
        <p:cxnSp>
          <p:nvCxnSpPr>
            <p:cNvPr id="181" name="Gerader Verbinder 180">
              <a:extLst>
                <a:ext uri="{FF2B5EF4-FFF2-40B4-BE49-F238E27FC236}">
                  <a16:creationId xmlns:a16="http://schemas.microsoft.com/office/drawing/2014/main" id="{DC5CD881-D9C0-1303-7259-E03676FE5247}"/>
                </a:ext>
              </a:extLst>
            </p:cNvPr>
            <p:cNvCxnSpPr>
              <a:cxnSpLocks/>
            </p:cNvCxnSpPr>
            <p:nvPr/>
          </p:nvCxnSpPr>
          <p:spPr>
            <a:xfrm>
              <a:off x="7056000" y="3060000"/>
              <a:ext cx="172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7" name="Gerader Verbinder 186">
              <a:extLst>
                <a:ext uri="{FF2B5EF4-FFF2-40B4-BE49-F238E27FC236}">
                  <a16:creationId xmlns:a16="http://schemas.microsoft.com/office/drawing/2014/main" id="{34CFF065-D1B1-8DB7-22B6-C13A3938E867}"/>
                </a:ext>
              </a:extLst>
            </p:cNvPr>
            <p:cNvCxnSpPr>
              <a:cxnSpLocks/>
            </p:cNvCxnSpPr>
            <p:nvPr/>
          </p:nvCxnSpPr>
          <p:spPr>
            <a:xfrm>
              <a:off x="6297193"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9" name="Gerader Verbinder 188">
              <a:extLst>
                <a:ext uri="{FF2B5EF4-FFF2-40B4-BE49-F238E27FC236}">
                  <a16:creationId xmlns:a16="http://schemas.microsoft.com/office/drawing/2014/main" id="{62C71CB0-6B34-37E9-D8E4-D0C6238D922E}"/>
                </a:ext>
              </a:extLst>
            </p:cNvPr>
            <p:cNvCxnSpPr>
              <a:cxnSpLocks/>
            </p:cNvCxnSpPr>
            <p:nvPr/>
          </p:nvCxnSpPr>
          <p:spPr>
            <a:xfrm>
              <a:off x="7017193" y="2376000"/>
              <a:ext cx="0" cy="64800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1" name="Gerader Verbinder 190">
              <a:extLst>
                <a:ext uri="{FF2B5EF4-FFF2-40B4-BE49-F238E27FC236}">
                  <a16:creationId xmlns:a16="http://schemas.microsoft.com/office/drawing/2014/main" id="{E658B425-1FE4-7238-3AA5-AFE46E603BD9}"/>
                </a:ext>
              </a:extLst>
            </p:cNvPr>
            <p:cNvCxnSpPr>
              <a:cxnSpLocks/>
              <a:stCxn id="24" idx="3"/>
              <a:endCxn id="29" idx="7"/>
            </p:cNvCxnSpPr>
            <p:nvPr/>
          </p:nvCxnSpPr>
          <p:spPr>
            <a:xfrm flipH="1">
              <a:off x="6322649"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2" name="Gerader Verbinder 191">
              <a:extLst>
                <a:ext uri="{FF2B5EF4-FFF2-40B4-BE49-F238E27FC236}">
                  <a16:creationId xmlns:a16="http://schemas.microsoft.com/office/drawing/2014/main" id="{C93155D4-B2ED-07BC-E0B2-29D9BA76FA23}"/>
                </a:ext>
              </a:extLst>
            </p:cNvPr>
            <p:cNvCxnSpPr/>
            <p:nvPr/>
          </p:nvCxnSpPr>
          <p:spPr>
            <a:xfrm>
              <a:off x="6685456" y="1825456"/>
              <a:ext cx="30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3" name="Gerader Verbinder 192">
              <a:extLst>
                <a:ext uri="{FF2B5EF4-FFF2-40B4-BE49-F238E27FC236}">
                  <a16:creationId xmlns:a16="http://schemas.microsoft.com/office/drawing/2014/main" id="{A25A17A4-5CAB-270E-1B05-636E38ED1A10}"/>
                </a:ext>
              </a:extLst>
            </p:cNvPr>
            <p:cNvCxnSpPr>
              <a:cxnSpLocks/>
            </p:cNvCxnSpPr>
            <p:nvPr/>
          </p:nvCxnSpPr>
          <p:spPr>
            <a:xfrm flipH="1">
              <a:off x="8305456"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4" name="Gerader Verbinder 193">
              <a:extLst>
                <a:ext uri="{FF2B5EF4-FFF2-40B4-BE49-F238E27FC236}">
                  <a16:creationId xmlns:a16="http://schemas.microsoft.com/office/drawing/2014/main" id="{295CEDB3-5BB1-C1FA-E81C-C5F3958BF206}"/>
                </a:ext>
              </a:extLst>
            </p:cNvPr>
            <p:cNvCxnSpPr>
              <a:cxnSpLocks/>
            </p:cNvCxnSpPr>
            <p:nvPr/>
          </p:nvCxnSpPr>
          <p:spPr>
            <a:xfrm>
              <a:off x="8845456" y="1825456"/>
              <a:ext cx="489088" cy="48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5" name="Gerader Verbinder 194">
              <a:extLst>
                <a:ext uri="{FF2B5EF4-FFF2-40B4-BE49-F238E27FC236}">
                  <a16:creationId xmlns:a16="http://schemas.microsoft.com/office/drawing/2014/main" id="{87DA5A5A-B101-41AF-AA6F-5A3A5EF611F7}"/>
                </a:ext>
              </a:extLst>
            </p:cNvPr>
            <p:cNvCxnSpPr>
              <a:cxnSpLocks/>
            </p:cNvCxnSpPr>
            <p:nvPr/>
          </p:nvCxnSpPr>
          <p:spPr>
            <a:xfrm flipH="1">
              <a:off x="884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a:extLst>
                <a:ext uri="{FF2B5EF4-FFF2-40B4-BE49-F238E27FC236}">
                  <a16:creationId xmlns:a16="http://schemas.microsoft.com/office/drawing/2014/main" id="{928C46F0-5C28-E641-DE31-D628CDFCF0BB}"/>
                </a:ext>
              </a:extLst>
            </p:cNvPr>
            <p:cNvCxnSpPr>
              <a:cxnSpLocks/>
            </p:cNvCxnSpPr>
            <p:nvPr/>
          </p:nvCxnSpPr>
          <p:spPr>
            <a:xfrm>
              <a:off x="8305456" y="2365456"/>
              <a:ext cx="489088" cy="6690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5" name="Edges HU w/o OTloops">
            <a:extLst>
              <a:ext uri="{FF2B5EF4-FFF2-40B4-BE49-F238E27FC236}">
                <a16:creationId xmlns:a16="http://schemas.microsoft.com/office/drawing/2014/main" id="{81B0B7C4-07E0-EC7D-0F6A-8C8BDB5FB809}"/>
              </a:ext>
            </a:extLst>
          </p:cNvPr>
          <p:cNvGrpSpPr/>
          <p:nvPr/>
        </p:nvGrpSpPr>
        <p:grpSpPr>
          <a:xfrm>
            <a:off x="6300000" y="1824553"/>
            <a:ext cx="3034544" cy="1209991"/>
            <a:chOff x="6300000" y="1825456"/>
            <a:chExt cx="3034544" cy="1209991"/>
          </a:xfrm>
        </p:grpSpPr>
        <p:cxnSp>
          <p:nvCxnSpPr>
            <p:cNvPr id="58" name="Gerader Verbinder 57">
              <a:extLst>
                <a:ext uri="{FF2B5EF4-FFF2-40B4-BE49-F238E27FC236}">
                  <a16:creationId xmlns:a16="http://schemas.microsoft.com/office/drawing/2014/main" id="{CCEB720A-8C8D-0814-E6DD-42F7503F2E10}"/>
                </a:ext>
              </a:extLst>
            </p:cNvPr>
            <p:cNvCxnSpPr>
              <a:cxnSpLocks/>
            </p:cNvCxnSpPr>
            <p:nvPr/>
          </p:nvCxnSpPr>
          <p:spPr>
            <a:xfrm>
              <a:off x="630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3C81D11F-87D7-7BBE-8FBC-E7E02B166B26}"/>
                </a:ext>
              </a:extLst>
            </p:cNvPr>
            <p:cNvCxnSpPr>
              <a:cxnSpLocks/>
            </p:cNvCxnSpPr>
            <p:nvPr/>
          </p:nvCxnSpPr>
          <p:spPr>
            <a:xfrm>
              <a:off x="7020000" y="2376000"/>
              <a:ext cx="0" cy="64800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963CCC15-84AF-AC97-BEC9-87C45A5AA142}"/>
                </a:ext>
              </a:extLst>
            </p:cNvPr>
            <p:cNvCxnSpPr>
              <a:cxnSpLocks/>
            </p:cNvCxnSpPr>
            <p:nvPr/>
          </p:nvCxnSpPr>
          <p:spPr>
            <a:xfrm flipH="1">
              <a:off x="632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FAD984E5-3946-B37B-6A9C-CBED2DBA3D3C}"/>
                </a:ext>
              </a:extLst>
            </p:cNvPr>
            <p:cNvCxnSpPr/>
            <p:nvPr/>
          </p:nvCxnSpPr>
          <p:spPr>
            <a:xfrm>
              <a:off x="6685456" y="1825456"/>
              <a:ext cx="30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6177652D-2650-D96B-E441-99CFE7E26D84}"/>
                </a:ext>
              </a:extLst>
            </p:cNvPr>
            <p:cNvCxnSpPr>
              <a:cxnSpLocks/>
            </p:cNvCxnSpPr>
            <p:nvPr/>
          </p:nvCxnSpPr>
          <p:spPr>
            <a:xfrm flipH="1">
              <a:off x="830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32B5A06C-223C-5BBA-37B1-2401649B24E5}"/>
                </a:ext>
              </a:extLst>
            </p:cNvPr>
            <p:cNvCxnSpPr>
              <a:cxnSpLocks/>
            </p:cNvCxnSpPr>
            <p:nvPr/>
          </p:nvCxnSpPr>
          <p:spPr>
            <a:xfrm>
              <a:off x="8845456" y="1825456"/>
              <a:ext cx="489088" cy="48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6191A3A3-4164-D07F-A506-910AC50A3AE4}"/>
                </a:ext>
              </a:extLst>
            </p:cNvPr>
            <p:cNvCxnSpPr>
              <a:cxnSpLocks/>
              <a:stCxn id="26" idx="3"/>
              <a:endCxn id="33" idx="7"/>
            </p:cNvCxnSpPr>
            <p:nvPr/>
          </p:nvCxnSpPr>
          <p:spPr>
            <a:xfrm flipH="1">
              <a:off x="8845456" y="2366359"/>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05E39DB2-7A86-92FE-9C6A-CC7BFE2DE04D}"/>
                </a:ext>
              </a:extLst>
            </p:cNvPr>
            <p:cNvCxnSpPr>
              <a:cxnSpLocks/>
              <a:stCxn id="27" idx="5"/>
              <a:endCxn id="33" idx="1"/>
            </p:cNvCxnSpPr>
            <p:nvPr/>
          </p:nvCxnSpPr>
          <p:spPr>
            <a:xfrm>
              <a:off x="8305456" y="2366359"/>
              <a:ext cx="489088" cy="6690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ot labels">
            <a:extLst>
              <a:ext uri="{FF2B5EF4-FFF2-40B4-BE49-F238E27FC236}">
                <a16:creationId xmlns:a16="http://schemas.microsoft.com/office/drawing/2014/main" id="{AFD2D1DB-5F00-6B98-62BB-AE8FC319763D}"/>
              </a:ext>
            </a:extLst>
          </p:cNvPr>
          <p:cNvGrpSpPr/>
          <p:nvPr/>
        </p:nvGrpSpPr>
        <p:grpSpPr>
          <a:xfrm>
            <a:off x="10080000" y="1620000"/>
            <a:ext cx="1777249" cy="2520000"/>
            <a:chOff x="10080000" y="1620000"/>
            <a:chExt cx="1777249" cy="2520000"/>
          </a:xfrm>
        </p:grpSpPr>
        <p:sp>
          <p:nvSpPr>
            <p:cNvPr id="17" name="Rechteck 16">
              <a:extLst>
                <a:ext uri="{FF2B5EF4-FFF2-40B4-BE49-F238E27FC236}">
                  <a16:creationId xmlns:a16="http://schemas.microsoft.com/office/drawing/2014/main" id="{ADC42210-A0FE-0A27-5E3B-61596FDE8EEF}"/>
                </a:ext>
              </a:extLst>
            </p:cNvPr>
            <p:cNvSpPr/>
            <p:nvPr/>
          </p:nvSpPr>
          <p:spPr>
            <a:xfrm>
              <a:off x="10080000" y="162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tx2">
                      <a:lumMod val="75000"/>
                    </a:schemeClr>
                  </a:solidFill>
                </a:rPr>
                <a:t>Orders</a:t>
              </a:r>
              <a:endParaRPr lang="en-US" sz="1600" dirty="0">
                <a:solidFill>
                  <a:schemeClr val="tx2">
                    <a:lumMod val="75000"/>
                  </a:schemeClr>
                </a:solidFill>
              </a:endParaRPr>
            </a:p>
          </p:txBody>
        </p:sp>
        <p:sp>
          <p:nvSpPr>
            <p:cNvPr id="18" name="Rechteck 17">
              <a:extLst>
                <a:ext uri="{FF2B5EF4-FFF2-40B4-BE49-F238E27FC236}">
                  <a16:creationId xmlns:a16="http://schemas.microsoft.com/office/drawing/2014/main" id="{6E073185-8E68-44E5-4844-D3D821F2847F}"/>
                </a:ext>
              </a:extLst>
            </p:cNvPr>
            <p:cNvSpPr/>
            <p:nvPr/>
          </p:nvSpPr>
          <p:spPr>
            <a:xfrm>
              <a:off x="10080000" y="2160000"/>
              <a:ext cx="1777249"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6">
                      <a:lumMod val="75000"/>
                    </a:schemeClr>
                  </a:solidFill>
                </a:rPr>
                <a:t>Items </a:t>
              </a:r>
              <a:r>
                <a:rPr lang="de-DE" sz="1600" i="1" dirty="0">
                  <a:solidFill>
                    <a:schemeClr val="accent6">
                      <a:lumMod val="75000"/>
                    </a:schemeClr>
                  </a:solidFill>
                </a:rPr>
                <a:t>(</a:t>
              </a:r>
              <a:r>
                <a:rPr lang="de-DE" sz="1600" i="1" dirty="0" err="1">
                  <a:solidFill>
                    <a:schemeClr val="accent6">
                      <a:lumMod val="75000"/>
                    </a:schemeClr>
                  </a:solidFill>
                </a:rPr>
                <a:t>targets</a:t>
              </a:r>
              <a:r>
                <a:rPr lang="de-DE" sz="1600" i="1" dirty="0">
                  <a:solidFill>
                    <a:schemeClr val="accent6">
                      <a:lumMod val="75000"/>
                    </a:schemeClr>
                  </a:solidFill>
                </a:rPr>
                <a:t>)</a:t>
              </a:r>
              <a:endParaRPr lang="en-US" sz="1600" i="1" dirty="0">
                <a:solidFill>
                  <a:schemeClr val="accent6">
                    <a:lumMod val="75000"/>
                  </a:schemeClr>
                </a:solidFill>
              </a:endParaRPr>
            </a:p>
          </p:txBody>
        </p:sp>
        <p:sp>
          <p:nvSpPr>
            <p:cNvPr id="19" name="Rechteck 18">
              <a:extLst>
                <a:ext uri="{FF2B5EF4-FFF2-40B4-BE49-F238E27FC236}">
                  <a16:creationId xmlns:a16="http://schemas.microsoft.com/office/drawing/2014/main" id="{919DD9B0-DAD0-ABD6-1F45-F75A5FFC6BB2}"/>
                </a:ext>
              </a:extLst>
            </p:cNvPr>
            <p:cNvSpPr/>
            <p:nvPr/>
          </p:nvSpPr>
          <p:spPr>
            <a:xfrm>
              <a:off x="10080000" y="288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5">
                      <a:lumMod val="75000"/>
                    </a:schemeClr>
                  </a:solidFill>
                </a:rPr>
                <a:t>Pallets</a:t>
              </a:r>
              <a:endParaRPr lang="en-US" sz="1600" dirty="0">
                <a:solidFill>
                  <a:schemeClr val="accent5">
                    <a:lumMod val="75000"/>
                  </a:schemeClr>
                </a:solidFill>
              </a:endParaRPr>
            </a:p>
          </p:txBody>
        </p:sp>
        <p:sp>
          <p:nvSpPr>
            <p:cNvPr id="20" name="Rechteck 19">
              <a:extLst>
                <a:ext uri="{FF2B5EF4-FFF2-40B4-BE49-F238E27FC236}">
                  <a16:creationId xmlns:a16="http://schemas.microsoft.com/office/drawing/2014/main" id="{23C65A57-E8B0-32D2-0E38-2491EE072FD1}"/>
                </a:ext>
              </a:extLst>
            </p:cNvPr>
            <p:cNvSpPr/>
            <p:nvPr/>
          </p:nvSpPr>
          <p:spPr>
            <a:xfrm>
              <a:off x="10080000" y="3780000"/>
              <a:ext cx="1206313"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chemeClr val="accent2">
                      <a:lumMod val="75000"/>
                    </a:schemeClr>
                  </a:solidFill>
                </a:rPr>
                <a:t>Vehicles</a:t>
              </a:r>
            </a:p>
          </p:txBody>
        </p:sp>
      </p:grpSp>
      <p:grpSp>
        <p:nvGrpSpPr>
          <p:cNvPr id="212" name="ot labels w classes">
            <a:extLst>
              <a:ext uri="{FF2B5EF4-FFF2-40B4-BE49-F238E27FC236}">
                <a16:creationId xmlns:a16="http://schemas.microsoft.com/office/drawing/2014/main" id="{14C929C4-76F2-46D5-0A97-E109C2890988}"/>
              </a:ext>
            </a:extLst>
          </p:cNvPr>
          <p:cNvGrpSpPr/>
          <p:nvPr/>
        </p:nvGrpSpPr>
        <p:grpSpPr>
          <a:xfrm>
            <a:off x="10080000" y="1620000"/>
            <a:ext cx="1777249" cy="2520000"/>
            <a:chOff x="10080000" y="1620000"/>
            <a:chExt cx="1777249" cy="2520000"/>
          </a:xfrm>
        </p:grpSpPr>
        <p:sp>
          <p:nvSpPr>
            <p:cNvPr id="213" name="Rechteck 212">
              <a:extLst>
                <a:ext uri="{FF2B5EF4-FFF2-40B4-BE49-F238E27FC236}">
                  <a16:creationId xmlns:a16="http://schemas.microsoft.com/office/drawing/2014/main" id="{3AEE29AD-97D6-C771-F110-057DD7B9CD9B}"/>
                </a:ext>
              </a:extLst>
            </p:cNvPr>
            <p:cNvSpPr/>
            <p:nvPr/>
          </p:nvSpPr>
          <p:spPr>
            <a:xfrm>
              <a:off x="10080000" y="162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tx2">
                      <a:lumMod val="75000"/>
                    </a:schemeClr>
                  </a:solidFill>
                </a:rPr>
                <a:t>Orders</a:t>
              </a:r>
            </a:p>
            <a:p>
              <a:r>
                <a:rPr lang="de-DE" sz="1100" b="1" dirty="0">
                  <a:solidFill>
                    <a:schemeClr val="tx2">
                      <a:lumMod val="75000"/>
                    </a:schemeClr>
                  </a:solidFill>
                </a:rPr>
                <a:t>HU</a:t>
              </a:r>
              <a:endParaRPr lang="en-US" sz="1600" b="1" dirty="0">
                <a:solidFill>
                  <a:schemeClr val="tx2">
                    <a:lumMod val="75000"/>
                  </a:schemeClr>
                </a:solidFill>
              </a:endParaRPr>
            </a:p>
          </p:txBody>
        </p:sp>
        <p:sp>
          <p:nvSpPr>
            <p:cNvPr id="214" name="Rechteck 213">
              <a:extLst>
                <a:ext uri="{FF2B5EF4-FFF2-40B4-BE49-F238E27FC236}">
                  <a16:creationId xmlns:a16="http://schemas.microsoft.com/office/drawing/2014/main" id="{1355BD15-E43E-7B89-C06C-4D4C30081C71}"/>
                </a:ext>
              </a:extLst>
            </p:cNvPr>
            <p:cNvSpPr/>
            <p:nvPr/>
          </p:nvSpPr>
          <p:spPr>
            <a:xfrm>
              <a:off x="10080000" y="2160000"/>
              <a:ext cx="1777249"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6">
                      <a:lumMod val="75000"/>
                    </a:schemeClr>
                  </a:solidFill>
                </a:rPr>
                <a:t>Items </a:t>
              </a:r>
              <a:r>
                <a:rPr lang="de-DE" sz="1600" i="1" dirty="0">
                  <a:solidFill>
                    <a:schemeClr val="accent6">
                      <a:lumMod val="75000"/>
                    </a:schemeClr>
                  </a:solidFill>
                </a:rPr>
                <a:t>(</a:t>
              </a:r>
              <a:r>
                <a:rPr lang="de-DE" sz="1600" i="1" dirty="0" err="1">
                  <a:solidFill>
                    <a:schemeClr val="accent6">
                      <a:lumMod val="75000"/>
                    </a:schemeClr>
                  </a:solidFill>
                </a:rPr>
                <a:t>targets</a:t>
              </a:r>
              <a:r>
                <a:rPr lang="de-DE" sz="1600" i="1" dirty="0">
                  <a:solidFill>
                    <a:schemeClr val="accent6">
                      <a:lumMod val="75000"/>
                    </a:schemeClr>
                  </a:solidFill>
                </a:rPr>
                <a:t>)</a:t>
              </a:r>
            </a:p>
            <a:p>
              <a:r>
                <a:rPr lang="de-DE" sz="1100" b="1" dirty="0">
                  <a:solidFill>
                    <a:schemeClr val="accent6">
                      <a:lumMod val="75000"/>
                    </a:schemeClr>
                  </a:solidFill>
                </a:rPr>
                <a:t>HU</a:t>
              </a:r>
              <a:endParaRPr lang="en-US" sz="1600" b="1" dirty="0">
                <a:solidFill>
                  <a:schemeClr val="accent6">
                    <a:lumMod val="75000"/>
                  </a:schemeClr>
                </a:solidFill>
              </a:endParaRPr>
            </a:p>
          </p:txBody>
        </p:sp>
        <p:sp>
          <p:nvSpPr>
            <p:cNvPr id="215" name="Rechteck 214">
              <a:extLst>
                <a:ext uri="{FF2B5EF4-FFF2-40B4-BE49-F238E27FC236}">
                  <a16:creationId xmlns:a16="http://schemas.microsoft.com/office/drawing/2014/main" id="{60AD40D2-45D6-E37C-47C0-0C909328BEAF}"/>
                </a:ext>
              </a:extLst>
            </p:cNvPr>
            <p:cNvSpPr/>
            <p:nvPr/>
          </p:nvSpPr>
          <p:spPr>
            <a:xfrm>
              <a:off x="10080000" y="2880000"/>
              <a:ext cx="988291"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1600" dirty="0">
                  <a:solidFill>
                    <a:schemeClr val="accent5">
                      <a:lumMod val="75000"/>
                    </a:schemeClr>
                  </a:solidFill>
                </a:rPr>
                <a:t>Pallets</a:t>
              </a:r>
            </a:p>
            <a:p>
              <a:r>
                <a:rPr lang="de-DE" sz="1100" b="1" dirty="0">
                  <a:solidFill>
                    <a:schemeClr val="accent5">
                      <a:lumMod val="75000"/>
                    </a:schemeClr>
                  </a:solidFill>
                </a:rPr>
                <a:t>HU</a:t>
              </a:r>
              <a:endParaRPr lang="en-US" sz="1600" b="1" dirty="0">
                <a:solidFill>
                  <a:schemeClr val="accent5">
                    <a:lumMod val="75000"/>
                  </a:schemeClr>
                </a:solidFill>
              </a:endParaRPr>
            </a:p>
          </p:txBody>
        </p:sp>
        <p:sp>
          <p:nvSpPr>
            <p:cNvPr id="216" name="Rechteck 215">
              <a:extLst>
                <a:ext uri="{FF2B5EF4-FFF2-40B4-BE49-F238E27FC236}">
                  <a16:creationId xmlns:a16="http://schemas.microsoft.com/office/drawing/2014/main" id="{39D4A33F-9351-208E-2E63-0EC4D6B193B2}"/>
                </a:ext>
              </a:extLst>
            </p:cNvPr>
            <p:cNvSpPr/>
            <p:nvPr/>
          </p:nvSpPr>
          <p:spPr>
            <a:xfrm>
              <a:off x="10080000" y="3780000"/>
              <a:ext cx="1206313" cy="36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chemeClr val="accent2">
                      <a:lumMod val="75000"/>
                    </a:schemeClr>
                  </a:solidFill>
                </a:rPr>
                <a:t>Vehicles</a:t>
              </a:r>
            </a:p>
            <a:p>
              <a:r>
                <a:rPr lang="en-US" sz="1100" b="1" dirty="0">
                  <a:solidFill>
                    <a:schemeClr val="accent2">
                      <a:lumMod val="75000"/>
                    </a:schemeClr>
                  </a:solidFill>
                </a:rPr>
                <a:t>RESOURCE</a:t>
              </a:r>
              <a:endParaRPr lang="en-US" sz="1600" b="1" dirty="0">
                <a:solidFill>
                  <a:schemeClr val="accent2">
                    <a:lumMod val="75000"/>
                  </a:schemeClr>
                </a:solidFill>
              </a:endParaRPr>
            </a:p>
          </p:txBody>
        </p:sp>
      </p:grpSp>
      <p:grpSp>
        <p:nvGrpSpPr>
          <p:cNvPr id="210" name="Many items edges">
            <a:extLst>
              <a:ext uri="{FF2B5EF4-FFF2-40B4-BE49-F238E27FC236}">
                <a16:creationId xmlns:a16="http://schemas.microsoft.com/office/drawing/2014/main" id="{81071DAD-A696-65CD-3E70-F3769E46516B}"/>
              </a:ext>
            </a:extLst>
          </p:cNvPr>
          <p:cNvGrpSpPr/>
          <p:nvPr/>
        </p:nvGrpSpPr>
        <p:grpSpPr>
          <a:xfrm>
            <a:off x="5355587" y="3960000"/>
            <a:ext cx="3084520" cy="720346"/>
            <a:chOff x="5355587" y="3960000"/>
            <a:chExt cx="3084520" cy="720346"/>
          </a:xfrm>
        </p:grpSpPr>
        <p:cxnSp>
          <p:nvCxnSpPr>
            <p:cNvPr id="95" name="Gerader Verbinder 94">
              <a:extLst>
                <a:ext uri="{FF2B5EF4-FFF2-40B4-BE49-F238E27FC236}">
                  <a16:creationId xmlns:a16="http://schemas.microsoft.com/office/drawing/2014/main" id="{D350AC83-E90C-43D2-C6B8-776666047A68}"/>
                </a:ext>
              </a:extLst>
            </p:cNvPr>
            <p:cNvCxnSpPr>
              <a:cxnSpLocks/>
              <a:stCxn id="37" idx="2"/>
              <a:endCxn id="93" idx="2"/>
            </p:cNvCxnSpPr>
            <p:nvPr/>
          </p:nvCxnSpPr>
          <p:spPr>
            <a:xfrm flipH="1">
              <a:off x="5355587" y="3960000"/>
              <a:ext cx="908413" cy="720346"/>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3F9F6517-E78C-8458-E0BF-F70539CF5781}"/>
                </a:ext>
              </a:extLst>
            </p:cNvPr>
            <p:cNvCxnSpPr>
              <a:cxnSpLocks/>
              <a:stCxn id="37" idx="4"/>
              <a:endCxn id="91" idx="0"/>
            </p:cNvCxnSpPr>
            <p:nvPr/>
          </p:nvCxnSpPr>
          <p:spPr>
            <a:xfrm flipH="1">
              <a:off x="5575942" y="3996000"/>
              <a:ext cx="724058" cy="648346"/>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2" name="Gerader Verbinder 151">
              <a:extLst>
                <a:ext uri="{FF2B5EF4-FFF2-40B4-BE49-F238E27FC236}">
                  <a16:creationId xmlns:a16="http://schemas.microsoft.com/office/drawing/2014/main" id="{73A2FA2B-4E83-F5CD-89FE-CFE6D2A072A9}"/>
                </a:ext>
              </a:extLst>
            </p:cNvPr>
            <p:cNvCxnSpPr>
              <a:cxnSpLocks/>
              <a:stCxn id="37" idx="3"/>
              <a:endCxn id="90" idx="7"/>
            </p:cNvCxnSpPr>
            <p:nvPr/>
          </p:nvCxnSpPr>
          <p:spPr>
            <a:xfrm flipH="1">
              <a:off x="5785526" y="3985456"/>
              <a:ext cx="489018" cy="66943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Gerader Verbinder 154">
              <a:extLst>
                <a:ext uri="{FF2B5EF4-FFF2-40B4-BE49-F238E27FC236}">
                  <a16:creationId xmlns:a16="http://schemas.microsoft.com/office/drawing/2014/main" id="{AE6F2C47-FCA6-7E27-2E58-AD1BD1B6899A}"/>
                </a:ext>
              </a:extLst>
            </p:cNvPr>
            <p:cNvCxnSpPr>
              <a:cxnSpLocks/>
              <a:stCxn id="37" idx="3"/>
              <a:endCxn id="89" idx="1"/>
            </p:cNvCxnSpPr>
            <p:nvPr/>
          </p:nvCxnSpPr>
          <p:spPr>
            <a:xfrm>
              <a:off x="6274544" y="3985456"/>
              <a:ext cx="321380" cy="66943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Gerader Verbinder 163">
              <a:extLst>
                <a:ext uri="{FF2B5EF4-FFF2-40B4-BE49-F238E27FC236}">
                  <a16:creationId xmlns:a16="http://schemas.microsoft.com/office/drawing/2014/main" id="{87B45459-08D2-A426-D604-9F9F58C1E960}"/>
                </a:ext>
              </a:extLst>
            </p:cNvPr>
            <p:cNvCxnSpPr>
              <a:cxnSpLocks/>
              <a:stCxn id="35" idx="2"/>
              <a:endCxn id="186" idx="2"/>
            </p:cNvCxnSpPr>
            <p:nvPr/>
          </p:nvCxnSpPr>
          <p:spPr>
            <a:xfrm flipH="1">
              <a:off x="7550183" y="3960000"/>
              <a:ext cx="513817" cy="70463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5" name="Gerader Verbinder 164">
              <a:extLst>
                <a:ext uri="{FF2B5EF4-FFF2-40B4-BE49-F238E27FC236}">
                  <a16:creationId xmlns:a16="http://schemas.microsoft.com/office/drawing/2014/main" id="{D68FE4FE-84A0-4F30-8A09-D5564C2E8ABE}"/>
                </a:ext>
              </a:extLst>
            </p:cNvPr>
            <p:cNvCxnSpPr>
              <a:cxnSpLocks/>
              <a:stCxn id="35" idx="4"/>
              <a:endCxn id="185" idx="0"/>
            </p:cNvCxnSpPr>
            <p:nvPr/>
          </p:nvCxnSpPr>
          <p:spPr>
            <a:xfrm flipH="1">
              <a:off x="7770538" y="3996000"/>
              <a:ext cx="329462" cy="632631"/>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Gerader Verbinder 166">
              <a:extLst>
                <a:ext uri="{FF2B5EF4-FFF2-40B4-BE49-F238E27FC236}">
                  <a16:creationId xmlns:a16="http://schemas.microsoft.com/office/drawing/2014/main" id="{C55C9BAF-EBC2-060D-1E7F-97CC98D163E0}"/>
                </a:ext>
              </a:extLst>
            </p:cNvPr>
            <p:cNvCxnSpPr>
              <a:cxnSpLocks/>
              <a:stCxn id="35" idx="4"/>
              <a:endCxn id="183" idx="1"/>
            </p:cNvCxnSpPr>
            <p:nvPr/>
          </p:nvCxnSpPr>
          <p:spPr>
            <a:xfrm>
              <a:off x="8100000" y="3996000"/>
              <a:ext cx="340107" cy="64317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11" name="Many items">
            <a:extLst>
              <a:ext uri="{FF2B5EF4-FFF2-40B4-BE49-F238E27FC236}">
                <a16:creationId xmlns:a16="http://schemas.microsoft.com/office/drawing/2014/main" id="{7DD6A9F3-653D-C04A-C480-D8BB6A8646A3}"/>
              </a:ext>
            </a:extLst>
          </p:cNvPr>
          <p:cNvGrpSpPr/>
          <p:nvPr/>
        </p:nvGrpSpPr>
        <p:grpSpPr>
          <a:xfrm>
            <a:off x="5220000" y="4484631"/>
            <a:ext cx="3428323" cy="389527"/>
            <a:chOff x="5220000" y="4484631"/>
            <a:chExt cx="3428323" cy="389527"/>
          </a:xfrm>
        </p:grpSpPr>
        <p:sp>
          <p:nvSpPr>
            <p:cNvPr id="88" name="Textfeld 87">
              <a:extLst>
                <a:ext uri="{FF2B5EF4-FFF2-40B4-BE49-F238E27FC236}">
                  <a16:creationId xmlns:a16="http://schemas.microsoft.com/office/drawing/2014/main" id="{3FC22062-5376-2CE8-D440-3A99694AB4CB}"/>
                </a:ext>
              </a:extLst>
            </p:cNvPr>
            <p:cNvSpPr txBox="1"/>
            <p:nvPr/>
          </p:nvSpPr>
          <p:spPr>
            <a:xfrm>
              <a:off x="6000310" y="4504826"/>
              <a:ext cx="380760" cy="369332"/>
            </a:xfrm>
            <a:prstGeom prst="rect">
              <a:avLst/>
            </a:prstGeom>
            <a:noFill/>
          </p:spPr>
          <p:txBody>
            <a:bodyPr wrap="square" rtlCol="0" anchor="ctr">
              <a:spAutoFit/>
            </a:bodyPr>
            <a:lstStyle/>
            <a:p>
              <a:r>
                <a:rPr lang="en-US" dirty="0">
                  <a:solidFill>
                    <a:schemeClr val="accent6">
                      <a:lumMod val="75000"/>
                    </a:schemeClr>
                  </a:solidFill>
                </a:rPr>
                <a:t>⋅⋅⋅</a:t>
              </a:r>
            </a:p>
          </p:txBody>
        </p:sp>
        <p:grpSp>
          <p:nvGrpSpPr>
            <p:cNvPr id="94" name="helpers">
              <a:extLst>
                <a:ext uri="{FF2B5EF4-FFF2-40B4-BE49-F238E27FC236}">
                  <a16:creationId xmlns:a16="http://schemas.microsoft.com/office/drawing/2014/main" id="{056CA29A-1678-858A-270D-74668DF6936F}"/>
                </a:ext>
              </a:extLst>
            </p:cNvPr>
            <p:cNvGrpSpPr/>
            <p:nvPr/>
          </p:nvGrpSpPr>
          <p:grpSpPr>
            <a:xfrm>
              <a:off x="5355587" y="4644346"/>
              <a:ext cx="1301793" cy="72000"/>
              <a:chOff x="5355587" y="4644346"/>
              <a:chExt cx="1301793" cy="72000"/>
            </a:xfrm>
          </p:grpSpPr>
          <p:sp>
            <p:nvSpPr>
              <p:cNvPr id="89" name="Ellipse 88">
                <a:extLst>
                  <a:ext uri="{FF2B5EF4-FFF2-40B4-BE49-F238E27FC236}">
                    <a16:creationId xmlns:a16="http://schemas.microsoft.com/office/drawing/2014/main" id="{BBC7BE2D-532A-820E-93B6-2E3490A701C4}"/>
                  </a:ext>
                </a:extLst>
              </p:cNvPr>
              <p:cNvSpPr/>
              <p:nvPr/>
            </p:nvSpPr>
            <p:spPr>
              <a:xfrm>
                <a:off x="6585380"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Ellipse 89">
                <a:extLst>
                  <a:ext uri="{FF2B5EF4-FFF2-40B4-BE49-F238E27FC236}">
                    <a16:creationId xmlns:a16="http://schemas.microsoft.com/office/drawing/2014/main" id="{B9E837F7-BF39-184B-89B8-CF5794CBF7DA}"/>
                  </a:ext>
                </a:extLst>
              </p:cNvPr>
              <p:cNvSpPr/>
              <p:nvPr/>
            </p:nvSpPr>
            <p:spPr>
              <a:xfrm>
                <a:off x="5724070"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Ellipse 90">
                <a:extLst>
                  <a:ext uri="{FF2B5EF4-FFF2-40B4-BE49-F238E27FC236}">
                    <a16:creationId xmlns:a16="http://schemas.microsoft.com/office/drawing/2014/main" id="{1BAED0E7-8781-FEA1-279A-B0C895B91205}"/>
                  </a:ext>
                </a:extLst>
              </p:cNvPr>
              <p:cNvSpPr/>
              <p:nvPr/>
            </p:nvSpPr>
            <p:spPr>
              <a:xfrm>
                <a:off x="5539942"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Ellipse 92">
                <a:extLst>
                  <a:ext uri="{FF2B5EF4-FFF2-40B4-BE49-F238E27FC236}">
                    <a16:creationId xmlns:a16="http://schemas.microsoft.com/office/drawing/2014/main" id="{DC5975CF-4691-E288-281C-ECBB5BBEDC18}"/>
                  </a:ext>
                </a:extLst>
              </p:cNvPr>
              <p:cNvSpPr/>
              <p:nvPr/>
            </p:nvSpPr>
            <p:spPr>
              <a:xfrm>
                <a:off x="5355587"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Ellipse 60">
              <a:extLst>
                <a:ext uri="{FF2B5EF4-FFF2-40B4-BE49-F238E27FC236}">
                  <a16:creationId xmlns:a16="http://schemas.microsoft.com/office/drawing/2014/main" id="{267936AA-84AF-E888-7C70-BC02395DBF15}"/>
                </a:ext>
              </a:extLst>
            </p:cNvPr>
            <p:cNvSpPr/>
            <p:nvPr/>
          </p:nvSpPr>
          <p:spPr>
            <a:xfrm>
              <a:off x="5220000" y="4500492"/>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84" name="Ellipse 83">
              <a:extLst>
                <a:ext uri="{FF2B5EF4-FFF2-40B4-BE49-F238E27FC236}">
                  <a16:creationId xmlns:a16="http://schemas.microsoft.com/office/drawing/2014/main" id="{78113976-73FE-BE6D-44C2-CFD3D09E8609}"/>
                </a:ext>
              </a:extLst>
            </p:cNvPr>
            <p:cNvSpPr/>
            <p:nvPr/>
          </p:nvSpPr>
          <p:spPr>
            <a:xfrm>
              <a:off x="5400000" y="4500492"/>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85" name="Ellipse 84">
              <a:extLst>
                <a:ext uri="{FF2B5EF4-FFF2-40B4-BE49-F238E27FC236}">
                  <a16:creationId xmlns:a16="http://schemas.microsoft.com/office/drawing/2014/main" id="{03C121FD-A227-99A7-F231-6A5CE05E07BF}"/>
                </a:ext>
              </a:extLst>
            </p:cNvPr>
            <p:cNvSpPr/>
            <p:nvPr/>
          </p:nvSpPr>
          <p:spPr>
            <a:xfrm>
              <a:off x="5580000" y="4500492"/>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87" name="Ellipse 86">
              <a:extLst>
                <a:ext uri="{FF2B5EF4-FFF2-40B4-BE49-F238E27FC236}">
                  <a16:creationId xmlns:a16="http://schemas.microsoft.com/office/drawing/2014/main" id="{B8851BE1-651E-9B6E-E670-9ADC6BB37678}"/>
                </a:ext>
              </a:extLst>
            </p:cNvPr>
            <p:cNvSpPr/>
            <p:nvPr/>
          </p:nvSpPr>
          <p:spPr>
            <a:xfrm>
              <a:off x="6444140" y="4500346"/>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60" name="Textfeld 159">
              <a:extLst>
                <a:ext uri="{FF2B5EF4-FFF2-40B4-BE49-F238E27FC236}">
                  <a16:creationId xmlns:a16="http://schemas.microsoft.com/office/drawing/2014/main" id="{86AE46D3-A080-988F-0C24-341D9D5C4EC8}"/>
                </a:ext>
              </a:extLst>
            </p:cNvPr>
            <p:cNvSpPr txBox="1"/>
            <p:nvPr/>
          </p:nvSpPr>
          <p:spPr>
            <a:xfrm>
              <a:off x="7936009" y="4489111"/>
              <a:ext cx="380760" cy="369332"/>
            </a:xfrm>
            <a:prstGeom prst="rect">
              <a:avLst/>
            </a:prstGeom>
            <a:noFill/>
          </p:spPr>
          <p:txBody>
            <a:bodyPr wrap="square" rtlCol="0" anchor="ctr">
              <a:spAutoFit/>
            </a:bodyPr>
            <a:lstStyle/>
            <a:p>
              <a:r>
                <a:rPr lang="en-US" dirty="0">
                  <a:solidFill>
                    <a:schemeClr val="accent6">
                      <a:lumMod val="75000"/>
                    </a:schemeClr>
                  </a:solidFill>
                </a:rPr>
                <a:t>⋅⋅⋅</a:t>
              </a:r>
            </a:p>
          </p:txBody>
        </p:sp>
        <p:grpSp>
          <p:nvGrpSpPr>
            <p:cNvPr id="161" name="helpers">
              <a:extLst>
                <a:ext uri="{FF2B5EF4-FFF2-40B4-BE49-F238E27FC236}">
                  <a16:creationId xmlns:a16="http://schemas.microsoft.com/office/drawing/2014/main" id="{3E8AD874-7681-8282-D352-29CDE2D7A060}"/>
                </a:ext>
              </a:extLst>
            </p:cNvPr>
            <p:cNvGrpSpPr/>
            <p:nvPr/>
          </p:nvGrpSpPr>
          <p:grpSpPr>
            <a:xfrm>
              <a:off x="7550183" y="4628631"/>
              <a:ext cx="951380" cy="72000"/>
              <a:chOff x="5573103" y="4644346"/>
              <a:chExt cx="951380" cy="72000"/>
            </a:xfrm>
          </p:grpSpPr>
          <p:sp>
            <p:nvSpPr>
              <p:cNvPr id="183" name="Ellipse 182">
                <a:extLst>
                  <a:ext uri="{FF2B5EF4-FFF2-40B4-BE49-F238E27FC236}">
                    <a16:creationId xmlns:a16="http://schemas.microsoft.com/office/drawing/2014/main" id="{0AB74D1A-0BFF-6788-5F54-3D7C91099150}"/>
                  </a:ext>
                </a:extLst>
              </p:cNvPr>
              <p:cNvSpPr/>
              <p:nvPr/>
            </p:nvSpPr>
            <p:spPr>
              <a:xfrm>
                <a:off x="6452483"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Ellipse 184">
                <a:extLst>
                  <a:ext uri="{FF2B5EF4-FFF2-40B4-BE49-F238E27FC236}">
                    <a16:creationId xmlns:a16="http://schemas.microsoft.com/office/drawing/2014/main" id="{4A5262E2-236C-2D1F-5868-DF9BC85658F4}"/>
                  </a:ext>
                </a:extLst>
              </p:cNvPr>
              <p:cNvSpPr/>
              <p:nvPr/>
            </p:nvSpPr>
            <p:spPr>
              <a:xfrm>
                <a:off x="5757458"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Ellipse 185">
                <a:extLst>
                  <a:ext uri="{FF2B5EF4-FFF2-40B4-BE49-F238E27FC236}">
                    <a16:creationId xmlns:a16="http://schemas.microsoft.com/office/drawing/2014/main" id="{EADE325E-BA3A-5D9F-2596-777B41AF1426}"/>
                  </a:ext>
                </a:extLst>
              </p:cNvPr>
              <p:cNvSpPr/>
              <p:nvPr/>
            </p:nvSpPr>
            <p:spPr>
              <a:xfrm>
                <a:off x="5573103" y="4644346"/>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Ellipse 167">
              <a:extLst>
                <a:ext uri="{FF2B5EF4-FFF2-40B4-BE49-F238E27FC236}">
                  <a16:creationId xmlns:a16="http://schemas.microsoft.com/office/drawing/2014/main" id="{ED58D7A2-B45D-2A4A-D9A5-AE0E7E78701A}"/>
                </a:ext>
              </a:extLst>
            </p:cNvPr>
            <p:cNvSpPr/>
            <p:nvPr/>
          </p:nvSpPr>
          <p:spPr>
            <a:xfrm>
              <a:off x="7414596" y="4484777"/>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70" name="Ellipse 169">
              <a:extLst>
                <a:ext uri="{FF2B5EF4-FFF2-40B4-BE49-F238E27FC236}">
                  <a16:creationId xmlns:a16="http://schemas.microsoft.com/office/drawing/2014/main" id="{D68FAA58-E894-450E-0345-1F9952B2DF3D}"/>
                </a:ext>
              </a:extLst>
            </p:cNvPr>
            <p:cNvSpPr/>
            <p:nvPr/>
          </p:nvSpPr>
          <p:spPr>
            <a:xfrm>
              <a:off x="7594596" y="4484777"/>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82" name="Ellipse 181">
              <a:extLst>
                <a:ext uri="{FF2B5EF4-FFF2-40B4-BE49-F238E27FC236}">
                  <a16:creationId xmlns:a16="http://schemas.microsoft.com/office/drawing/2014/main" id="{B808A897-6647-8157-C003-5A001BF4DE74}"/>
                </a:ext>
              </a:extLst>
            </p:cNvPr>
            <p:cNvSpPr/>
            <p:nvPr/>
          </p:nvSpPr>
          <p:spPr>
            <a:xfrm>
              <a:off x="8288323" y="4484631"/>
              <a:ext cx="360000" cy="360000"/>
            </a:xfrm>
            <a:prstGeom prst="ellipse">
              <a:avLst/>
            </a:prstGeom>
            <a:solidFill>
              <a:schemeClr val="accent6">
                <a:lumMod val="20000"/>
                <a:lumOff val="80000"/>
              </a:schemeClr>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64" name="Items">
            <a:extLst>
              <a:ext uri="{FF2B5EF4-FFF2-40B4-BE49-F238E27FC236}">
                <a16:creationId xmlns:a16="http://schemas.microsoft.com/office/drawing/2014/main" id="{4BD16629-B8DD-451F-59CC-5E75F5CA1123}"/>
              </a:ext>
            </a:extLst>
          </p:cNvPr>
          <p:cNvGrpSpPr/>
          <p:nvPr/>
        </p:nvGrpSpPr>
        <p:grpSpPr>
          <a:xfrm>
            <a:off x="6120000" y="2160000"/>
            <a:ext cx="3420000" cy="360000"/>
            <a:chOff x="6120000" y="2160000"/>
            <a:chExt cx="3420000" cy="360000"/>
          </a:xfrm>
          <a:solidFill>
            <a:schemeClr val="accent6">
              <a:lumMod val="20000"/>
              <a:lumOff val="80000"/>
            </a:schemeClr>
          </a:solidFill>
        </p:grpSpPr>
        <p:sp>
          <p:nvSpPr>
            <p:cNvPr id="8" name="Ellipse 7">
              <a:extLst>
                <a:ext uri="{FF2B5EF4-FFF2-40B4-BE49-F238E27FC236}">
                  <a16:creationId xmlns:a16="http://schemas.microsoft.com/office/drawing/2014/main" id="{7B09EB34-0187-93CF-01C8-1FD1F28F3186}"/>
                </a:ext>
              </a:extLst>
            </p:cNvPr>
            <p:cNvSpPr/>
            <p:nvPr/>
          </p:nvSpPr>
          <p:spPr>
            <a:xfrm>
              <a:off x="612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i1</a:t>
              </a:r>
              <a:endParaRPr lang="en-US"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9" name="Ellipse 8">
              <a:extLst>
                <a:ext uri="{FF2B5EF4-FFF2-40B4-BE49-F238E27FC236}">
                  <a16:creationId xmlns:a16="http://schemas.microsoft.com/office/drawing/2014/main" id="{5A959AF2-11D5-9972-AA9A-AEDE478CCA63}"/>
                </a:ext>
              </a:extLst>
            </p:cNvPr>
            <p:cNvSpPr/>
            <p:nvPr/>
          </p:nvSpPr>
          <p:spPr>
            <a:xfrm>
              <a:off x="684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i2</a:t>
              </a:r>
              <a:endParaRPr lang="en-US"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0" name="Ellipse 9">
              <a:extLst>
                <a:ext uri="{FF2B5EF4-FFF2-40B4-BE49-F238E27FC236}">
                  <a16:creationId xmlns:a16="http://schemas.microsoft.com/office/drawing/2014/main" id="{C4B1D022-0690-2495-4104-EC9F921593BB}"/>
                </a:ext>
              </a:extLst>
            </p:cNvPr>
            <p:cNvSpPr/>
            <p:nvPr/>
          </p:nvSpPr>
          <p:spPr>
            <a:xfrm>
              <a:off x="810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i3</a:t>
              </a:r>
              <a:endParaRPr lang="en-US"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1" name="Ellipse 10">
              <a:extLst>
                <a:ext uri="{FF2B5EF4-FFF2-40B4-BE49-F238E27FC236}">
                  <a16:creationId xmlns:a16="http://schemas.microsoft.com/office/drawing/2014/main" id="{38F12B1E-52DA-5351-AAC7-52CD2F6FEB4B}"/>
                </a:ext>
              </a:extLst>
            </p:cNvPr>
            <p:cNvSpPr/>
            <p:nvPr/>
          </p:nvSpPr>
          <p:spPr>
            <a:xfrm>
              <a:off x="9180000" y="2160000"/>
              <a:ext cx="360000" cy="360000"/>
            </a:xfrm>
            <a:prstGeom prst="ellipse">
              <a:avLst/>
            </a:prstGeom>
            <a:grp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i4</a:t>
              </a:r>
              <a:endParaRPr lang="en-US" sz="1400" dirty="0">
                <a:solidFill>
                  <a:schemeClr val="accent6">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129" name="CT deliver_p3">
            <a:extLst>
              <a:ext uri="{FF2B5EF4-FFF2-40B4-BE49-F238E27FC236}">
                <a16:creationId xmlns:a16="http://schemas.microsoft.com/office/drawing/2014/main" id="{5BDFC6C5-4E69-1D7F-79DE-F708DA2A1DC9}"/>
              </a:ext>
            </a:extLst>
          </p:cNvPr>
          <p:cNvGrpSpPr/>
          <p:nvPr/>
        </p:nvGrpSpPr>
        <p:grpSpPr>
          <a:xfrm>
            <a:off x="6839998" y="2159999"/>
            <a:ext cx="2823700" cy="2495037"/>
            <a:chOff x="6839998" y="2159999"/>
            <a:chExt cx="2823700" cy="2495037"/>
          </a:xfrm>
        </p:grpSpPr>
        <p:cxnSp>
          <p:nvCxnSpPr>
            <p:cNvPr id="115" name="Gerader Verbinder 114">
              <a:extLst>
                <a:ext uri="{FF2B5EF4-FFF2-40B4-BE49-F238E27FC236}">
                  <a16:creationId xmlns:a16="http://schemas.microsoft.com/office/drawing/2014/main" id="{F6EA146E-1076-7705-71FC-BD74B5998826}"/>
                </a:ext>
              </a:extLst>
            </p:cNvPr>
            <p:cNvCxnSpPr>
              <a:cxnSpLocks/>
            </p:cNvCxnSpPr>
            <p:nvPr/>
          </p:nvCxnSpPr>
          <p:spPr>
            <a:xfrm flipH="1" flipV="1">
              <a:off x="830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B5206AFA-2A9B-3F03-F861-697DA7F8ABEC}"/>
                </a:ext>
              </a:extLst>
            </p:cNvPr>
            <p:cNvCxnSpPr>
              <a:cxnSpLocks/>
            </p:cNvCxnSpPr>
            <p:nvPr/>
          </p:nvCxnSpPr>
          <p:spPr>
            <a:xfrm flipV="1">
              <a:off x="884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18" name="Gerader Verbinder 117">
              <a:extLst>
                <a:ext uri="{FF2B5EF4-FFF2-40B4-BE49-F238E27FC236}">
                  <a16:creationId xmlns:a16="http://schemas.microsoft.com/office/drawing/2014/main" id="{C5DF44B1-077A-4CB1-42BB-8ED6ED6E3AC0}"/>
                </a:ext>
              </a:extLst>
            </p:cNvPr>
            <p:cNvCxnSpPr>
              <a:cxnSpLocks/>
            </p:cNvCxnSpPr>
            <p:nvPr/>
          </p:nvCxnSpPr>
          <p:spPr>
            <a:xfrm flipH="1" flipV="1">
              <a:off x="8845456" y="3085456"/>
              <a:ext cx="818242" cy="1559036"/>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19" name="Ellipse 118">
              <a:extLst>
                <a:ext uri="{FF2B5EF4-FFF2-40B4-BE49-F238E27FC236}">
                  <a16:creationId xmlns:a16="http://schemas.microsoft.com/office/drawing/2014/main" id="{A1395EF0-CCFC-DA04-6025-D106CF0F978A}"/>
                </a:ext>
              </a:extLst>
            </p:cNvPr>
            <p:cNvSpPr/>
            <p:nvPr/>
          </p:nvSpPr>
          <p:spPr>
            <a:xfrm>
              <a:off x="809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i3</a:t>
              </a:r>
              <a:endParaRPr lang="en-US" sz="1400" dirty="0">
                <a:latin typeface="Consolas" panose="020B0609020204030204" pitchFamily="49" charset="0"/>
              </a:endParaRPr>
            </a:p>
          </p:txBody>
        </p:sp>
        <p:sp>
          <p:nvSpPr>
            <p:cNvPr id="120" name="Ellipse 119">
              <a:extLst>
                <a:ext uri="{FF2B5EF4-FFF2-40B4-BE49-F238E27FC236}">
                  <a16:creationId xmlns:a16="http://schemas.microsoft.com/office/drawing/2014/main" id="{2999F09D-615C-54B5-D96E-078221C6C2E9}"/>
                </a:ext>
              </a:extLst>
            </p:cNvPr>
            <p:cNvSpPr/>
            <p:nvPr/>
          </p:nvSpPr>
          <p:spPr>
            <a:xfrm>
              <a:off x="917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i4</a:t>
              </a:r>
              <a:endParaRPr lang="en-US" sz="1400" dirty="0">
                <a:latin typeface="Consolas" panose="020B0609020204030204" pitchFamily="49" charset="0"/>
              </a:endParaRPr>
            </a:p>
          </p:txBody>
        </p:sp>
        <p:cxnSp>
          <p:nvCxnSpPr>
            <p:cNvPr id="121" name="Gerader Verbinder 120">
              <a:extLst>
                <a:ext uri="{FF2B5EF4-FFF2-40B4-BE49-F238E27FC236}">
                  <a16:creationId xmlns:a16="http://schemas.microsoft.com/office/drawing/2014/main" id="{9A839B81-5FC8-8B02-FF9F-BF74AAA26E09}"/>
                </a:ext>
              </a:extLst>
            </p:cNvPr>
            <p:cNvCxnSpPr>
              <a:cxnSpLocks/>
              <a:stCxn id="39" idx="1"/>
              <a:endCxn id="35" idx="5"/>
            </p:cNvCxnSpPr>
            <p:nvPr/>
          </p:nvCxnSpPr>
          <p:spPr>
            <a:xfrm flipH="1" flipV="1">
              <a:off x="8125456" y="3985456"/>
              <a:ext cx="1512786" cy="669580"/>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24" name="Gerader Verbinder 123">
              <a:extLst>
                <a:ext uri="{FF2B5EF4-FFF2-40B4-BE49-F238E27FC236}">
                  <a16:creationId xmlns:a16="http://schemas.microsoft.com/office/drawing/2014/main" id="{6E5EB0F0-836D-646C-EF0B-830BFF6A77C2}"/>
                </a:ext>
              </a:extLst>
            </p:cNvPr>
            <p:cNvCxnSpPr>
              <a:cxnSpLocks/>
              <a:stCxn id="35" idx="1"/>
              <a:endCxn id="28" idx="5"/>
            </p:cNvCxnSpPr>
            <p:nvPr/>
          </p:nvCxnSpPr>
          <p:spPr>
            <a:xfrm flipH="1" flipV="1">
              <a:off x="7045456" y="2365456"/>
              <a:ext cx="1029088" cy="15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28" name="Ellipse 127">
              <a:extLst>
                <a:ext uri="{FF2B5EF4-FFF2-40B4-BE49-F238E27FC236}">
                  <a16:creationId xmlns:a16="http://schemas.microsoft.com/office/drawing/2014/main" id="{AD23A5BE-874A-698F-D22E-90DB40DE4ACF}"/>
                </a:ext>
              </a:extLst>
            </p:cNvPr>
            <p:cNvSpPr/>
            <p:nvPr/>
          </p:nvSpPr>
          <p:spPr>
            <a:xfrm>
              <a:off x="6839998" y="2159999"/>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i2</a:t>
              </a:r>
              <a:endParaRPr lang="en-US" sz="1400" dirty="0">
                <a:latin typeface="Consolas" panose="020B0609020204030204" pitchFamily="49" charset="0"/>
              </a:endParaRPr>
            </a:p>
          </p:txBody>
        </p:sp>
      </p:grpSp>
      <p:grpSp>
        <p:nvGrpSpPr>
          <p:cNvPr id="113" name="CTHU deliver_p3">
            <a:extLst>
              <a:ext uri="{FF2B5EF4-FFF2-40B4-BE49-F238E27FC236}">
                <a16:creationId xmlns:a16="http://schemas.microsoft.com/office/drawing/2014/main" id="{16B28E47-8ADE-8EBA-919A-FFB47C9734DA}"/>
              </a:ext>
            </a:extLst>
          </p:cNvPr>
          <p:cNvGrpSpPr/>
          <p:nvPr/>
        </p:nvGrpSpPr>
        <p:grpSpPr>
          <a:xfrm>
            <a:off x="8099997" y="2160000"/>
            <a:ext cx="1563701" cy="2484492"/>
            <a:chOff x="8099997" y="2160000"/>
            <a:chExt cx="1563701" cy="2484492"/>
          </a:xfrm>
        </p:grpSpPr>
        <p:cxnSp>
          <p:nvCxnSpPr>
            <p:cNvPr id="96" name="Gerader Verbinder 95">
              <a:extLst>
                <a:ext uri="{FF2B5EF4-FFF2-40B4-BE49-F238E27FC236}">
                  <a16:creationId xmlns:a16="http://schemas.microsoft.com/office/drawing/2014/main" id="{B85E011A-7CD4-2DEE-516E-2E7C31141259}"/>
                </a:ext>
              </a:extLst>
            </p:cNvPr>
            <p:cNvCxnSpPr>
              <a:cxnSpLocks/>
              <a:stCxn id="33" idx="1"/>
              <a:endCxn id="27" idx="5"/>
            </p:cNvCxnSpPr>
            <p:nvPr/>
          </p:nvCxnSpPr>
          <p:spPr>
            <a:xfrm flipH="1" flipV="1">
              <a:off x="830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212842AD-B9CD-A26D-54CD-E437ED5AA7D0}"/>
                </a:ext>
              </a:extLst>
            </p:cNvPr>
            <p:cNvCxnSpPr>
              <a:cxnSpLocks/>
              <a:stCxn id="33" idx="7"/>
              <a:endCxn id="26" idx="3"/>
            </p:cNvCxnSpPr>
            <p:nvPr/>
          </p:nvCxnSpPr>
          <p:spPr>
            <a:xfrm flipV="1">
              <a:off x="8845456" y="2365456"/>
              <a:ext cx="489088" cy="669088"/>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79C901A5-1E0F-8BA3-567D-4525E877F759}"/>
                </a:ext>
              </a:extLst>
            </p:cNvPr>
            <p:cNvCxnSpPr>
              <a:cxnSpLocks/>
              <a:stCxn id="39" idx="0"/>
              <a:endCxn id="33" idx="5"/>
            </p:cNvCxnSpPr>
            <p:nvPr/>
          </p:nvCxnSpPr>
          <p:spPr>
            <a:xfrm flipH="1" flipV="1">
              <a:off x="8845456" y="3085456"/>
              <a:ext cx="818242" cy="1559036"/>
            </a:xfrm>
            <a:prstGeom prst="line">
              <a:avLst/>
            </a:prstGeom>
            <a:ln w="50800" cap="flat" cmpd="thickThi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10" name="Ellipse 109">
              <a:extLst>
                <a:ext uri="{FF2B5EF4-FFF2-40B4-BE49-F238E27FC236}">
                  <a16:creationId xmlns:a16="http://schemas.microsoft.com/office/drawing/2014/main" id="{0703F89A-CB18-93BD-6292-B1ED952E32A3}"/>
                </a:ext>
              </a:extLst>
            </p:cNvPr>
            <p:cNvSpPr/>
            <p:nvPr/>
          </p:nvSpPr>
          <p:spPr>
            <a:xfrm>
              <a:off x="809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i3</a:t>
              </a:r>
              <a:endParaRPr lang="en-US" sz="1400" dirty="0">
                <a:latin typeface="Consolas" panose="020B0609020204030204" pitchFamily="49" charset="0"/>
              </a:endParaRPr>
            </a:p>
          </p:txBody>
        </p:sp>
        <p:sp>
          <p:nvSpPr>
            <p:cNvPr id="111" name="Ellipse 110">
              <a:extLst>
                <a:ext uri="{FF2B5EF4-FFF2-40B4-BE49-F238E27FC236}">
                  <a16:creationId xmlns:a16="http://schemas.microsoft.com/office/drawing/2014/main" id="{C02E9D76-4A07-857C-8FB8-D576EE5AD188}"/>
                </a:ext>
              </a:extLst>
            </p:cNvPr>
            <p:cNvSpPr/>
            <p:nvPr/>
          </p:nvSpPr>
          <p:spPr>
            <a:xfrm>
              <a:off x="9179997" y="2160000"/>
              <a:ext cx="360000" cy="360000"/>
            </a:xfrm>
            <a:prstGeom prst="ellipse">
              <a:avLst/>
            </a:prstGeom>
            <a:solidFill>
              <a:schemeClr val="accent6"/>
            </a:solidFill>
            <a:ln w="57150" cmpd="dbl">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latin typeface="Consolas" panose="020B0609020204030204" pitchFamily="49" charset="0"/>
                </a:rPr>
                <a:t>i4</a:t>
              </a:r>
              <a:endParaRPr lang="en-US" sz="1400" dirty="0">
                <a:latin typeface="Consolas" panose="020B0609020204030204" pitchFamily="49" charset="0"/>
              </a:endParaRPr>
            </a:p>
          </p:txBody>
        </p:sp>
      </p:grpSp>
      <p:grpSp>
        <p:nvGrpSpPr>
          <p:cNvPr id="63" name="deliver_p3">
            <a:extLst>
              <a:ext uri="{FF2B5EF4-FFF2-40B4-BE49-F238E27FC236}">
                <a16:creationId xmlns:a16="http://schemas.microsoft.com/office/drawing/2014/main" id="{FE5A1D4F-09F6-485F-03AF-A7B766B41F2A}"/>
              </a:ext>
            </a:extLst>
          </p:cNvPr>
          <p:cNvGrpSpPr/>
          <p:nvPr/>
        </p:nvGrpSpPr>
        <p:grpSpPr>
          <a:xfrm>
            <a:off x="8125456" y="3085456"/>
            <a:ext cx="2257177" cy="1874036"/>
            <a:chOff x="8125456" y="3085456"/>
            <a:chExt cx="2257177" cy="1874036"/>
          </a:xfrm>
        </p:grpSpPr>
        <p:cxnSp>
          <p:nvCxnSpPr>
            <p:cNvPr id="23" name="Gerader Verbinder 22">
              <a:extLst>
                <a:ext uri="{FF2B5EF4-FFF2-40B4-BE49-F238E27FC236}">
                  <a16:creationId xmlns:a16="http://schemas.microsoft.com/office/drawing/2014/main" id="{31ADAF0C-901C-8B98-A463-ED8FA36EF6D3}"/>
                </a:ext>
              </a:extLst>
            </p:cNvPr>
            <p:cNvCxnSpPr>
              <a:cxnSpLocks/>
              <a:stCxn id="39" idx="1"/>
              <a:endCxn id="35" idx="5"/>
            </p:cNvCxnSpPr>
            <p:nvPr/>
          </p:nvCxnSpPr>
          <p:spPr>
            <a:xfrm flipH="1" flipV="1">
              <a:off x="8125456" y="3985456"/>
              <a:ext cx="1512786" cy="669580"/>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60D0A5D5-818F-1A78-3BF0-870DD316F365}"/>
                </a:ext>
              </a:extLst>
            </p:cNvPr>
            <p:cNvCxnSpPr>
              <a:cxnSpLocks/>
              <a:stCxn id="39" idx="0"/>
              <a:endCxn id="33" idx="5"/>
            </p:cNvCxnSpPr>
            <p:nvPr/>
          </p:nvCxnSpPr>
          <p:spPr>
            <a:xfrm flipH="1" flipV="1">
              <a:off x="8845456" y="3085456"/>
              <a:ext cx="818242" cy="155903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Ellipse 38">
              <a:extLst>
                <a:ext uri="{FF2B5EF4-FFF2-40B4-BE49-F238E27FC236}">
                  <a16:creationId xmlns:a16="http://schemas.microsoft.com/office/drawing/2014/main" id="{34E24ECF-0F60-96AB-FE16-302667E2A49D}"/>
                </a:ext>
              </a:extLst>
            </p:cNvPr>
            <p:cNvSpPr/>
            <p:nvPr/>
          </p:nvSpPr>
          <p:spPr>
            <a:xfrm>
              <a:off x="9627698" y="4644492"/>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hteck 20">
              <a:extLst>
                <a:ext uri="{FF2B5EF4-FFF2-40B4-BE49-F238E27FC236}">
                  <a16:creationId xmlns:a16="http://schemas.microsoft.com/office/drawing/2014/main" id="{2BF86867-C519-C37E-7A4E-3018BB76ED8E}"/>
                </a:ext>
              </a:extLst>
            </p:cNvPr>
            <p:cNvSpPr/>
            <p:nvPr/>
          </p:nvSpPr>
          <p:spPr>
            <a:xfrm>
              <a:off x="8942633" y="4419492"/>
              <a:ext cx="144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tx1">
                      <a:lumMod val="50000"/>
                      <a:lumOff val="50000"/>
                    </a:schemeClr>
                  </a:solidFill>
                  <a:latin typeface="+mj-lt"/>
                  <a:ea typeface="CMU Typewriter Text" panose="02000309000000000000" pitchFamily="50" charset="0"/>
                  <a:cs typeface="CMU Typewriter Text" panose="02000309000000000000" pitchFamily="50" charset="0"/>
                </a:rPr>
                <a:t>event</a:t>
              </a:r>
              <a:endParaRPr lang="de-DE" sz="1400" dirty="0">
                <a:solidFill>
                  <a:schemeClr val="tx1">
                    <a:lumMod val="50000"/>
                    <a:lumOff val="50000"/>
                  </a:schemeClr>
                </a:solidFill>
                <a:latin typeface="+mj-lt"/>
                <a:ea typeface="CMU Typewriter Text" panose="02000309000000000000" pitchFamily="50" charset="0"/>
                <a:cs typeface="CMU Typewriter Text" panose="02000309000000000000" pitchFamily="50" charset="0"/>
              </a:endParaRPr>
            </a:p>
            <a:p>
              <a:pPr algn="ctr"/>
              <a:r>
                <a:rPr lang="de-DE"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deliver_p3</a:t>
              </a:r>
              <a:endParaRPr lang="en-US" sz="1400"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203" name="graph objects">
            <a:extLst>
              <a:ext uri="{FF2B5EF4-FFF2-40B4-BE49-F238E27FC236}">
                <a16:creationId xmlns:a16="http://schemas.microsoft.com/office/drawing/2014/main" id="{A97D48C6-CBB1-A2E5-18E1-EDEF66A224CD}"/>
              </a:ext>
            </a:extLst>
          </p:cNvPr>
          <p:cNvGrpSpPr/>
          <p:nvPr/>
        </p:nvGrpSpPr>
        <p:grpSpPr>
          <a:xfrm>
            <a:off x="6120000" y="1620000"/>
            <a:ext cx="2880000" cy="2520000"/>
            <a:chOff x="6120000" y="1620000"/>
            <a:chExt cx="2880000" cy="2520000"/>
          </a:xfrm>
        </p:grpSpPr>
        <p:sp>
          <p:nvSpPr>
            <p:cNvPr id="12" name="Ellipse 11">
              <a:extLst>
                <a:ext uri="{FF2B5EF4-FFF2-40B4-BE49-F238E27FC236}">
                  <a16:creationId xmlns:a16="http://schemas.microsoft.com/office/drawing/2014/main" id="{AA61E60B-ACFF-C045-24F4-88A29FE65246}"/>
                </a:ext>
              </a:extLst>
            </p:cNvPr>
            <p:cNvSpPr/>
            <p:nvPr/>
          </p:nvSpPr>
          <p:spPr>
            <a:xfrm>
              <a:off x="612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p1</a:t>
              </a: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3" name="Ellipse 12">
              <a:extLst>
                <a:ext uri="{FF2B5EF4-FFF2-40B4-BE49-F238E27FC236}">
                  <a16:creationId xmlns:a16="http://schemas.microsoft.com/office/drawing/2014/main" id="{07EE6DC2-B346-7E5E-C848-BF9C8FCBF055}"/>
                </a:ext>
              </a:extLst>
            </p:cNvPr>
            <p:cNvSpPr/>
            <p:nvPr/>
          </p:nvSpPr>
          <p:spPr>
            <a:xfrm>
              <a:off x="684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p2</a:t>
              </a: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4" name="Ellipse 13">
              <a:extLst>
                <a:ext uri="{FF2B5EF4-FFF2-40B4-BE49-F238E27FC236}">
                  <a16:creationId xmlns:a16="http://schemas.microsoft.com/office/drawing/2014/main" id="{81BD43D0-E5F8-0D63-2A9F-EDA587FD9EAD}"/>
                </a:ext>
              </a:extLst>
            </p:cNvPr>
            <p:cNvSpPr/>
            <p:nvPr/>
          </p:nvSpPr>
          <p:spPr>
            <a:xfrm>
              <a:off x="8640000" y="2880000"/>
              <a:ext cx="360000" cy="360000"/>
            </a:xfrm>
            <a:prstGeom prst="ellipse">
              <a:avLst/>
            </a:prstGeom>
            <a:solidFill>
              <a:schemeClr val="accent5">
                <a:lumMod val="20000"/>
                <a:lumOff val="80000"/>
              </a:schemeClr>
            </a:solid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p3</a:t>
              </a:r>
              <a:endParaRPr lang="en-US" sz="1400" dirty="0">
                <a:solidFill>
                  <a:schemeClr val="accent5">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5" name="Ellipse 14">
              <a:extLst>
                <a:ext uri="{FF2B5EF4-FFF2-40B4-BE49-F238E27FC236}">
                  <a16:creationId xmlns:a16="http://schemas.microsoft.com/office/drawing/2014/main" id="{38506E1A-EE40-1B39-0CE6-45D4B3337FA7}"/>
                </a:ext>
              </a:extLst>
            </p:cNvPr>
            <p:cNvSpPr>
              <a:spLocks/>
            </p:cNvSpPr>
            <p:nvPr/>
          </p:nvSpPr>
          <p:spPr>
            <a:xfrm>
              <a:off x="6120000" y="3780000"/>
              <a:ext cx="360000" cy="360000"/>
            </a:xfrm>
            <a:prstGeom prst="ellipse">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v1</a:t>
              </a:r>
              <a:endParaRPr lang="en-US" sz="1400" dirty="0">
                <a:solidFill>
                  <a:schemeClr val="accent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16" name="Ellipse 15">
              <a:extLst>
                <a:ext uri="{FF2B5EF4-FFF2-40B4-BE49-F238E27FC236}">
                  <a16:creationId xmlns:a16="http://schemas.microsoft.com/office/drawing/2014/main" id="{F37529A8-2F75-5228-F99F-2643D94B7F29}"/>
                </a:ext>
              </a:extLst>
            </p:cNvPr>
            <p:cNvSpPr/>
            <p:nvPr/>
          </p:nvSpPr>
          <p:spPr>
            <a:xfrm>
              <a:off x="7920000" y="3780000"/>
              <a:ext cx="360000" cy="360000"/>
            </a:xfrm>
            <a:prstGeom prst="ellipse">
              <a:avLst/>
            </a:prstGeom>
            <a:solidFill>
              <a:schemeClr val="accent2">
                <a:lumMod val="20000"/>
                <a:lumOff val="80000"/>
              </a:scheme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accent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v2</a:t>
              </a:r>
              <a:endParaRPr lang="en-US" sz="1400" dirty="0">
                <a:solidFill>
                  <a:schemeClr val="accent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6" name="Ellipse 5">
              <a:extLst>
                <a:ext uri="{FF2B5EF4-FFF2-40B4-BE49-F238E27FC236}">
                  <a16:creationId xmlns:a16="http://schemas.microsoft.com/office/drawing/2014/main" id="{F2C6A35B-44FA-63C3-D4CD-F958C490525F}"/>
                </a:ext>
              </a:extLst>
            </p:cNvPr>
            <p:cNvSpPr/>
            <p:nvPr/>
          </p:nvSpPr>
          <p:spPr>
            <a:xfrm>
              <a:off x="6480000" y="1620000"/>
              <a:ext cx="360000" cy="360000"/>
            </a:xfrm>
            <a:prstGeom prst="ellipse">
              <a:avLst/>
            </a:prstGeom>
            <a:solidFill>
              <a:schemeClr val="tx2">
                <a:lumMod val="20000"/>
                <a:lumOff val="80000"/>
              </a:schemeClr>
            </a:solid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o1</a:t>
              </a:r>
              <a:endParaRPr lang="en-US" sz="1400" dirty="0">
                <a:solidFill>
                  <a:schemeClr val="tx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sp>
          <p:nvSpPr>
            <p:cNvPr id="7" name="Ellipse 6">
              <a:extLst>
                <a:ext uri="{FF2B5EF4-FFF2-40B4-BE49-F238E27FC236}">
                  <a16:creationId xmlns:a16="http://schemas.microsoft.com/office/drawing/2014/main" id="{12B17E53-F85A-817F-1C8A-6BFFC1A8FCA7}"/>
                </a:ext>
              </a:extLst>
            </p:cNvPr>
            <p:cNvSpPr/>
            <p:nvPr/>
          </p:nvSpPr>
          <p:spPr>
            <a:xfrm>
              <a:off x="8640000" y="1620000"/>
              <a:ext cx="360000" cy="360000"/>
            </a:xfrm>
            <a:prstGeom prst="ellipse">
              <a:avLst/>
            </a:prstGeom>
            <a:solidFill>
              <a:schemeClr val="tx2">
                <a:lumMod val="20000"/>
                <a:lumOff val="80000"/>
              </a:schemeClr>
            </a:solidFill>
            <a:ln w="1905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rPr>
                <a:t>o2</a:t>
              </a:r>
              <a:endParaRPr lang="en-US" sz="1400" dirty="0">
                <a:solidFill>
                  <a:schemeClr val="tx2">
                    <a:lumMod val="75000"/>
                  </a:schemeClr>
                </a:solidFill>
                <a:latin typeface="Consolas" panose="020B0609020204030204" pitchFamily="49" charset="0"/>
                <a:ea typeface="CMU Typewriter Text" panose="02000309000000000000" pitchFamily="50" charset="0"/>
                <a:cs typeface="CMU Typewriter Text" panose="02000309000000000000" pitchFamily="50" charset="0"/>
              </a:endParaRPr>
            </a:p>
          </p:txBody>
        </p:sp>
      </p:grpSp>
      <p:grpSp>
        <p:nvGrpSpPr>
          <p:cNvPr id="200" name="graph helpers" hidden="1">
            <a:extLst>
              <a:ext uri="{FF2B5EF4-FFF2-40B4-BE49-F238E27FC236}">
                <a16:creationId xmlns:a16="http://schemas.microsoft.com/office/drawing/2014/main" id="{D7FF4168-9DE1-041F-7EC4-231F059C74A1}"/>
              </a:ext>
            </a:extLst>
          </p:cNvPr>
          <p:cNvGrpSpPr/>
          <p:nvPr/>
        </p:nvGrpSpPr>
        <p:grpSpPr>
          <a:xfrm>
            <a:off x="6264000" y="1764000"/>
            <a:ext cx="3132000" cy="2232000"/>
            <a:chOff x="6264000" y="1764000"/>
            <a:chExt cx="3132000" cy="2232000"/>
          </a:xfrm>
        </p:grpSpPr>
        <p:sp>
          <p:nvSpPr>
            <p:cNvPr id="26" name="Ellipse 25">
              <a:extLst>
                <a:ext uri="{FF2B5EF4-FFF2-40B4-BE49-F238E27FC236}">
                  <a16:creationId xmlns:a16="http://schemas.microsoft.com/office/drawing/2014/main" id="{29945D88-704B-73BD-F6E3-0A4B3C073281}"/>
                </a:ext>
              </a:extLst>
            </p:cNvPr>
            <p:cNvSpPr/>
            <p:nvPr/>
          </p:nvSpPr>
          <p:spPr>
            <a:xfrm>
              <a:off x="932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Ellipse 26">
              <a:extLst>
                <a:ext uri="{FF2B5EF4-FFF2-40B4-BE49-F238E27FC236}">
                  <a16:creationId xmlns:a16="http://schemas.microsoft.com/office/drawing/2014/main" id="{351C29FF-9105-91EE-D001-06679B8D1813}"/>
                </a:ext>
              </a:extLst>
            </p:cNvPr>
            <p:cNvSpPr/>
            <p:nvPr/>
          </p:nvSpPr>
          <p:spPr>
            <a:xfrm>
              <a:off x="824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Ellipse 27">
              <a:extLst>
                <a:ext uri="{FF2B5EF4-FFF2-40B4-BE49-F238E27FC236}">
                  <a16:creationId xmlns:a16="http://schemas.microsoft.com/office/drawing/2014/main" id="{5C090F00-2137-EE1B-2691-3481C0BCFE0C}"/>
                </a:ext>
              </a:extLst>
            </p:cNvPr>
            <p:cNvSpPr/>
            <p:nvPr/>
          </p:nvSpPr>
          <p:spPr>
            <a:xfrm>
              <a:off x="698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Ellipse 28">
              <a:extLst>
                <a:ext uri="{FF2B5EF4-FFF2-40B4-BE49-F238E27FC236}">
                  <a16:creationId xmlns:a16="http://schemas.microsoft.com/office/drawing/2014/main" id="{0BC8BB2F-2544-FD83-4CD5-22AA26CC0782}"/>
                </a:ext>
              </a:extLst>
            </p:cNvPr>
            <p:cNvSpPr/>
            <p:nvPr/>
          </p:nvSpPr>
          <p:spPr>
            <a:xfrm>
              <a:off x="6264000" y="230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Ellipse 29">
              <a:extLst>
                <a:ext uri="{FF2B5EF4-FFF2-40B4-BE49-F238E27FC236}">
                  <a16:creationId xmlns:a16="http://schemas.microsoft.com/office/drawing/2014/main" id="{F5954568-4DA1-58AD-BDD7-EAAC703F1D05}"/>
                </a:ext>
              </a:extLst>
            </p:cNvPr>
            <p:cNvSpPr/>
            <p:nvPr/>
          </p:nvSpPr>
          <p:spPr>
            <a:xfrm>
              <a:off x="626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Ellipse 30">
              <a:extLst>
                <a:ext uri="{FF2B5EF4-FFF2-40B4-BE49-F238E27FC236}">
                  <a16:creationId xmlns:a16="http://schemas.microsoft.com/office/drawing/2014/main" id="{A175C0E2-6A81-B9A1-CD4C-2DE9C013DB13}"/>
                </a:ext>
              </a:extLst>
            </p:cNvPr>
            <p:cNvSpPr/>
            <p:nvPr/>
          </p:nvSpPr>
          <p:spPr>
            <a:xfrm>
              <a:off x="698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Ellipse 32">
              <a:extLst>
                <a:ext uri="{FF2B5EF4-FFF2-40B4-BE49-F238E27FC236}">
                  <a16:creationId xmlns:a16="http://schemas.microsoft.com/office/drawing/2014/main" id="{C25DBD5F-0FC1-6E12-FEF3-5541D045316A}"/>
                </a:ext>
              </a:extLst>
            </p:cNvPr>
            <p:cNvSpPr/>
            <p:nvPr/>
          </p:nvSpPr>
          <p:spPr>
            <a:xfrm>
              <a:off x="8784000" y="30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Ellipse 34">
              <a:extLst>
                <a:ext uri="{FF2B5EF4-FFF2-40B4-BE49-F238E27FC236}">
                  <a16:creationId xmlns:a16="http://schemas.microsoft.com/office/drawing/2014/main" id="{1B3C00BE-A606-1D51-B9A1-FB5D018E3161}"/>
                </a:ext>
              </a:extLst>
            </p:cNvPr>
            <p:cNvSpPr/>
            <p:nvPr/>
          </p:nvSpPr>
          <p:spPr>
            <a:xfrm>
              <a:off x="8064000" y="39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Ellipse 36">
              <a:extLst>
                <a:ext uri="{FF2B5EF4-FFF2-40B4-BE49-F238E27FC236}">
                  <a16:creationId xmlns:a16="http://schemas.microsoft.com/office/drawing/2014/main" id="{B12CCA50-E487-AD67-F0F5-A02039F8DEBA}"/>
                </a:ext>
              </a:extLst>
            </p:cNvPr>
            <p:cNvSpPr/>
            <p:nvPr/>
          </p:nvSpPr>
          <p:spPr>
            <a:xfrm>
              <a:off x="6264000" y="392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Ellipse 24">
              <a:extLst>
                <a:ext uri="{FF2B5EF4-FFF2-40B4-BE49-F238E27FC236}">
                  <a16:creationId xmlns:a16="http://schemas.microsoft.com/office/drawing/2014/main" id="{F175D2C5-F408-02AB-D141-20F4A2B43039}"/>
                </a:ext>
              </a:extLst>
            </p:cNvPr>
            <p:cNvSpPr/>
            <p:nvPr/>
          </p:nvSpPr>
          <p:spPr>
            <a:xfrm>
              <a:off x="8784000"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Ellipse 23">
              <a:extLst>
                <a:ext uri="{FF2B5EF4-FFF2-40B4-BE49-F238E27FC236}">
                  <a16:creationId xmlns:a16="http://schemas.microsoft.com/office/drawing/2014/main" id="{A04807BC-DE7C-54D1-930C-477BF4F6E46E}"/>
                </a:ext>
              </a:extLst>
            </p:cNvPr>
            <p:cNvSpPr/>
            <p:nvPr/>
          </p:nvSpPr>
          <p:spPr>
            <a:xfrm>
              <a:off x="6624000" y="1764000"/>
              <a:ext cx="72000" cy="72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el 1">
            <a:extLst>
              <a:ext uri="{FF2B5EF4-FFF2-40B4-BE49-F238E27FC236}">
                <a16:creationId xmlns:a16="http://schemas.microsoft.com/office/drawing/2014/main" id="{0675EA06-F668-CFF6-E02C-3C0E6D63D27D}"/>
              </a:ext>
            </a:extLst>
          </p:cNvPr>
          <p:cNvSpPr>
            <a:spLocks noGrp="1"/>
          </p:cNvSpPr>
          <p:nvPr>
            <p:ph type="title"/>
          </p:nvPr>
        </p:nvSpPr>
        <p:spPr/>
        <p:txBody>
          <a:bodyPr/>
          <a:lstStyle/>
          <a:p>
            <a:r>
              <a:rPr lang="en-US" noProof="0" dirty="0"/>
              <a:t>Allocation Rules</a:t>
            </a:r>
          </a:p>
        </p:txBody>
      </p:sp>
      <p:sp>
        <p:nvSpPr>
          <p:cNvPr id="4" name="Textplatzhalter 3">
            <a:extLst>
              <a:ext uri="{FF2B5EF4-FFF2-40B4-BE49-F238E27FC236}">
                <a16:creationId xmlns:a16="http://schemas.microsoft.com/office/drawing/2014/main" id="{DF7F1E0A-1388-F194-2CA0-873E3D8D15B3}"/>
              </a:ext>
            </a:extLst>
          </p:cNvPr>
          <p:cNvSpPr>
            <a:spLocks noGrp="1"/>
          </p:cNvSpPr>
          <p:nvPr>
            <p:ph type="body" sz="quarter" idx="12"/>
          </p:nvPr>
        </p:nvSpPr>
        <p:spPr>
          <a:xfrm>
            <a:off x="383116" y="1684801"/>
            <a:ext cx="4320000" cy="3751263"/>
          </a:xfrm>
        </p:spPr>
        <p:txBody>
          <a:bodyPr/>
          <a:lstStyle/>
          <a:p>
            <a:r>
              <a:rPr lang="en-US" b="1" cap="small" noProof="0" dirty="0" err="1">
                <a:solidFill>
                  <a:schemeClr val="bg1">
                    <a:lumMod val="65000"/>
                  </a:schemeClr>
                </a:solidFill>
              </a:rPr>
              <a:t>AllTargets</a:t>
            </a:r>
            <a:r>
              <a:rPr lang="en-US" noProof="0" dirty="0">
                <a:solidFill>
                  <a:schemeClr val="bg1">
                    <a:lumMod val="65000"/>
                  </a:schemeClr>
                </a:solidFill>
              </a:rPr>
              <a:t> rule:</a:t>
            </a:r>
          </a:p>
          <a:p>
            <a:r>
              <a:rPr lang="en-US" sz="1600" noProof="0" dirty="0">
                <a:solidFill>
                  <a:schemeClr val="bg1">
                    <a:lumMod val="65000"/>
                  </a:schemeClr>
                </a:solidFill>
              </a:rPr>
              <a:t>Allocate each event to all targets</a:t>
            </a:r>
            <a:endParaRPr lang="en-US" b="1" cap="small" noProof="0" dirty="0">
              <a:solidFill>
                <a:schemeClr val="bg1">
                  <a:lumMod val="65000"/>
                </a:schemeClr>
              </a:solidFill>
            </a:endParaRPr>
          </a:p>
          <a:p>
            <a:endParaRPr lang="en-US" b="1" cap="small" noProof="0" dirty="0">
              <a:solidFill>
                <a:schemeClr val="bg1">
                  <a:lumMod val="65000"/>
                </a:schemeClr>
              </a:solidFill>
            </a:endParaRPr>
          </a:p>
          <a:p>
            <a:r>
              <a:rPr lang="en-US" b="1" cap="small" noProof="0" dirty="0" err="1">
                <a:solidFill>
                  <a:schemeClr val="bg1">
                    <a:lumMod val="65000"/>
                  </a:schemeClr>
                </a:solidFill>
              </a:rPr>
              <a:t>ParticipatingTargets</a:t>
            </a:r>
            <a:r>
              <a:rPr lang="en-US" noProof="0" dirty="0">
                <a:solidFill>
                  <a:schemeClr val="bg1">
                    <a:lumMod val="65000"/>
                  </a:schemeClr>
                </a:solidFill>
              </a:rPr>
              <a:t> rule:</a:t>
            </a:r>
          </a:p>
          <a:p>
            <a:r>
              <a:rPr lang="en-US" sz="1600" noProof="0" dirty="0">
                <a:solidFill>
                  <a:schemeClr val="bg1">
                    <a:lumMod val="65000"/>
                  </a:schemeClr>
                </a:solidFill>
              </a:rPr>
              <a:t>Allocate event to participating targets,</a:t>
            </a:r>
          </a:p>
          <a:p>
            <a:r>
              <a:rPr lang="en-US" sz="1600" noProof="0" dirty="0">
                <a:solidFill>
                  <a:schemeClr val="bg1">
                    <a:lumMod val="65000"/>
                  </a:schemeClr>
                </a:solidFill>
              </a:rPr>
              <a:t>or all targets if there are none</a:t>
            </a:r>
          </a:p>
          <a:p>
            <a:endParaRPr lang="en-US" sz="1600" noProof="0" dirty="0"/>
          </a:p>
          <a:p>
            <a:r>
              <a:rPr lang="en-US" b="1" cap="small" noProof="0" dirty="0" err="1">
                <a:solidFill>
                  <a:schemeClr val="tx2"/>
                </a:solidFill>
              </a:rPr>
              <a:t>ClosestTargets</a:t>
            </a:r>
            <a:r>
              <a:rPr lang="en-US" noProof="0" dirty="0"/>
              <a:t> rule:</a:t>
            </a:r>
          </a:p>
          <a:p>
            <a:r>
              <a:rPr lang="en-US" sz="1600" noProof="0" dirty="0"/>
              <a:t>Allocate event to those targets</a:t>
            </a:r>
          </a:p>
          <a:p>
            <a:r>
              <a:rPr lang="en-US" sz="1600" noProof="0" dirty="0"/>
              <a:t>closest to any participating object</a:t>
            </a:r>
          </a:p>
          <a:p>
            <a:endParaRPr lang="en-US" sz="1600" noProof="0" dirty="0"/>
          </a:p>
          <a:p>
            <a:endParaRPr lang="en-US" sz="1600" noProof="0" dirty="0"/>
          </a:p>
        </p:txBody>
      </p:sp>
      <p:sp>
        <p:nvSpPr>
          <p:cNvPr id="5" name="Textplatzhalter 4">
            <a:extLst>
              <a:ext uri="{FF2B5EF4-FFF2-40B4-BE49-F238E27FC236}">
                <a16:creationId xmlns:a16="http://schemas.microsoft.com/office/drawing/2014/main" id="{8BE67D87-21A3-6242-E191-AC17134602BA}"/>
              </a:ext>
            </a:extLst>
          </p:cNvPr>
          <p:cNvSpPr>
            <a:spLocks noGrp="1"/>
          </p:cNvSpPr>
          <p:nvPr>
            <p:ph type="body" sz="quarter" idx="14"/>
          </p:nvPr>
        </p:nvSpPr>
        <p:spPr/>
        <p:txBody>
          <a:bodyPr/>
          <a:lstStyle/>
          <a:p>
            <a:endParaRPr lang="en-US" dirty="0"/>
          </a:p>
        </p:txBody>
      </p:sp>
      <p:grpSp>
        <p:nvGrpSpPr>
          <p:cNvPr id="83" name="Degrees" hidden="1">
            <a:extLst>
              <a:ext uri="{FF2B5EF4-FFF2-40B4-BE49-F238E27FC236}">
                <a16:creationId xmlns:a16="http://schemas.microsoft.com/office/drawing/2014/main" id="{27A47D9D-9A34-F9F7-93CD-A2BC1FF78060}"/>
              </a:ext>
            </a:extLst>
          </p:cNvPr>
          <p:cNvGrpSpPr/>
          <p:nvPr/>
        </p:nvGrpSpPr>
        <p:grpSpPr>
          <a:xfrm>
            <a:off x="5940000" y="1872000"/>
            <a:ext cx="3330000" cy="2422543"/>
            <a:chOff x="5940000" y="1872000"/>
            <a:chExt cx="3330000" cy="2422543"/>
          </a:xfrm>
          <a:solidFill>
            <a:schemeClr val="tx1">
              <a:alpha val="75000"/>
            </a:schemeClr>
          </a:solidFill>
        </p:grpSpPr>
        <p:sp>
          <p:nvSpPr>
            <p:cNvPr id="72" name="Rechteck 71">
              <a:extLst>
                <a:ext uri="{FF2B5EF4-FFF2-40B4-BE49-F238E27FC236}">
                  <a16:creationId xmlns:a16="http://schemas.microsoft.com/office/drawing/2014/main" id="{8FA90F85-F62A-7BF7-53DC-7B62111A0665}"/>
                </a:ext>
              </a:extLst>
            </p:cNvPr>
            <p:cNvSpPr/>
            <p:nvPr/>
          </p:nvSpPr>
          <p:spPr>
            <a:xfrm>
              <a:off x="7740000" y="4024543"/>
              <a:ext cx="270000" cy="270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5</a:t>
              </a:r>
              <a:endParaRPr lang="en-US" sz="1400" dirty="0">
                <a:solidFill>
                  <a:schemeClr val="bg1"/>
                </a:solidFill>
              </a:endParaRPr>
            </a:p>
          </p:txBody>
        </p:sp>
        <p:sp>
          <p:nvSpPr>
            <p:cNvPr id="73" name="Rechteck 72">
              <a:extLst>
                <a:ext uri="{FF2B5EF4-FFF2-40B4-BE49-F238E27FC236}">
                  <a16:creationId xmlns:a16="http://schemas.microsoft.com/office/drawing/2014/main" id="{2E0E237A-CFD1-4E46-9683-8E3351E6915D}"/>
                </a:ext>
              </a:extLst>
            </p:cNvPr>
            <p:cNvSpPr/>
            <p:nvPr/>
          </p:nvSpPr>
          <p:spPr>
            <a:xfrm>
              <a:off x="846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4</a:t>
              </a:r>
              <a:endParaRPr lang="en-US" sz="1400" dirty="0">
                <a:solidFill>
                  <a:schemeClr val="bg1"/>
                </a:solidFill>
              </a:endParaRPr>
            </a:p>
          </p:txBody>
        </p:sp>
        <p:sp>
          <p:nvSpPr>
            <p:cNvPr id="74" name="Rechteck 73">
              <a:extLst>
                <a:ext uri="{FF2B5EF4-FFF2-40B4-BE49-F238E27FC236}">
                  <a16:creationId xmlns:a16="http://schemas.microsoft.com/office/drawing/2014/main" id="{E8B6FB57-AA08-0B1C-54E0-888FCF29A0A3}"/>
                </a:ext>
              </a:extLst>
            </p:cNvPr>
            <p:cNvSpPr/>
            <p:nvPr/>
          </p:nvSpPr>
          <p:spPr>
            <a:xfrm>
              <a:off x="900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75" name="Rechteck 74">
              <a:extLst>
                <a:ext uri="{FF2B5EF4-FFF2-40B4-BE49-F238E27FC236}">
                  <a16:creationId xmlns:a16="http://schemas.microsoft.com/office/drawing/2014/main" id="{21345154-8018-CDC8-B524-C06090A98C6E}"/>
                </a:ext>
              </a:extLst>
            </p:cNvPr>
            <p:cNvSpPr/>
            <p:nvPr/>
          </p:nvSpPr>
          <p:spPr>
            <a:xfrm>
              <a:off x="792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3</a:t>
              </a:r>
              <a:endParaRPr lang="en-US" sz="1400" dirty="0">
                <a:solidFill>
                  <a:schemeClr val="bg1"/>
                </a:solidFill>
              </a:endParaRPr>
            </a:p>
          </p:txBody>
        </p:sp>
        <p:sp>
          <p:nvSpPr>
            <p:cNvPr id="76" name="Rechteck 75">
              <a:extLst>
                <a:ext uri="{FF2B5EF4-FFF2-40B4-BE49-F238E27FC236}">
                  <a16:creationId xmlns:a16="http://schemas.microsoft.com/office/drawing/2014/main" id="{036D5373-64AF-6332-378E-90B400D2F012}"/>
                </a:ext>
              </a:extLst>
            </p:cNvPr>
            <p:cNvSpPr/>
            <p:nvPr/>
          </p:nvSpPr>
          <p:spPr>
            <a:xfrm>
              <a:off x="666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3</a:t>
              </a:r>
              <a:endParaRPr lang="en-US" sz="1400" dirty="0">
                <a:solidFill>
                  <a:schemeClr val="bg1"/>
                </a:solidFill>
              </a:endParaRPr>
            </a:p>
          </p:txBody>
        </p:sp>
        <p:sp>
          <p:nvSpPr>
            <p:cNvPr id="77" name="Rechteck 76">
              <a:extLst>
                <a:ext uri="{FF2B5EF4-FFF2-40B4-BE49-F238E27FC236}">
                  <a16:creationId xmlns:a16="http://schemas.microsoft.com/office/drawing/2014/main" id="{1E7E54A6-9D49-4A22-E098-C1828639A097}"/>
                </a:ext>
              </a:extLst>
            </p:cNvPr>
            <p:cNvSpPr/>
            <p:nvPr/>
          </p:nvSpPr>
          <p:spPr>
            <a:xfrm>
              <a:off x="594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3</a:t>
              </a:r>
              <a:endParaRPr lang="en-US" sz="1400" dirty="0">
                <a:solidFill>
                  <a:schemeClr val="bg1"/>
                </a:solidFill>
              </a:endParaRPr>
            </a:p>
          </p:txBody>
        </p:sp>
        <p:sp>
          <p:nvSpPr>
            <p:cNvPr id="78" name="Rechteck 77">
              <a:extLst>
                <a:ext uri="{FF2B5EF4-FFF2-40B4-BE49-F238E27FC236}">
                  <a16:creationId xmlns:a16="http://schemas.microsoft.com/office/drawing/2014/main" id="{140B57A8-3D6A-DCE7-0A10-6AF11BCDE536}"/>
                </a:ext>
              </a:extLst>
            </p:cNvPr>
            <p:cNvSpPr/>
            <p:nvPr/>
          </p:nvSpPr>
          <p:spPr>
            <a:xfrm>
              <a:off x="594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79" name="Rechteck 78">
              <a:extLst>
                <a:ext uri="{FF2B5EF4-FFF2-40B4-BE49-F238E27FC236}">
                  <a16:creationId xmlns:a16="http://schemas.microsoft.com/office/drawing/2014/main" id="{B3235107-2C27-F287-2E38-B18B0E6024C2}"/>
                </a:ext>
              </a:extLst>
            </p:cNvPr>
            <p:cNvSpPr/>
            <p:nvPr/>
          </p:nvSpPr>
          <p:spPr>
            <a:xfrm>
              <a:off x="666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3</a:t>
              </a:r>
              <a:endParaRPr lang="en-US" sz="1400" dirty="0">
                <a:solidFill>
                  <a:schemeClr val="bg1"/>
                </a:solidFill>
              </a:endParaRPr>
            </a:p>
          </p:txBody>
        </p:sp>
        <p:sp>
          <p:nvSpPr>
            <p:cNvPr id="80" name="Rechteck 79">
              <a:extLst>
                <a:ext uri="{FF2B5EF4-FFF2-40B4-BE49-F238E27FC236}">
                  <a16:creationId xmlns:a16="http://schemas.microsoft.com/office/drawing/2014/main" id="{C1992F27-8608-080D-9DF9-946EA6F3FE74}"/>
                </a:ext>
              </a:extLst>
            </p:cNvPr>
            <p:cNvSpPr/>
            <p:nvPr/>
          </p:nvSpPr>
          <p:spPr>
            <a:xfrm>
              <a:off x="5940000" y="402221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81" name="Rechteck 80">
              <a:extLst>
                <a:ext uri="{FF2B5EF4-FFF2-40B4-BE49-F238E27FC236}">
                  <a16:creationId xmlns:a16="http://schemas.microsoft.com/office/drawing/2014/main" id="{AD9DAF10-37C4-6A21-F980-9B8320C7F4A7}"/>
                </a:ext>
              </a:extLst>
            </p:cNvPr>
            <p:cNvSpPr/>
            <p:nvPr/>
          </p:nvSpPr>
          <p:spPr>
            <a:xfrm>
              <a:off x="6314020" y="187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82" name="Rechteck 81">
              <a:extLst>
                <a:ext uri="{FF2B5EF4-FFF2-40B4-BE49-F238E27FC236}">
                  <a16:creationId xmlns:a16="http://schemas.microsoft.com/office/drawing/2014/main" id="{8DBF3BC0-0BD4-F7DB-4F27-BC245071A40C}"/>
                </a:ext>
              </a:extLst>
            </p:cNvPr>
            <p:cNvSpPr/>
            <p:nvPr/>
          </p:nvSpPr>
          <p:spPr>
            <a:xfrm>
              <a:off x="8460000" y="187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grpSp>
      <p:grpSp>
        <p:nvGrpSpPr>
          <p:cNvPr id="103" name="Degrees HU" hidden="1">
            <a:extLst>
              <a:ext uri="{FF2B5EF4-FFF2-40B4-BE49-F238E27FC236}">
                <a16:creationId xmlns:a16="http://schemas.microsoft.com/office/drawing/2014/main" id="{3F1BAEB3-460E-44D1-A40A-29E3D2BE1BD0}"/>
              </a:ext>
            </a:extLst>
          </p:cNvPr>
          <p:cNvGrpSpPr/>
          <p:nvPr/>
        </p:nvGrpSpPr>
        <p:grpSpPr>
          <a:xfrm>
            <a:off x="5940000" y="1872000"/>
            <a:ext cx="3330000" cy="2422543"/>
            <a:chOff x="5940000" y="1872000"/>
            <a:chExt cx="3330000" cy="2422543"/>
          </a:xfrm>
          <a:solidFill>
            <a:schemeClr val="tx1">
              <a:alpha val="75000"/>
            </a:schemeClr>
          </a:solidFill>
        </p:grpSpPr>
        <p:sp>
          <p:nvSpPr>
            <p:cNvPr id="105" name="Rechteck 104">
              <a:extLst>
                <a:ext uri="{FF2B5EF4-FFF2-40B4-BE49-F238E27FC236}">
                  <a16:creationId xmlns:a16="http://schemas.microsoft.com/office/drawing/2014/main" id="{50A4A554-521D-5870-6FCD-2321BD909BFD}"/>
                </a:ext>
              </a:extLst>
            </p:cNvPr>
            <p:cNvSpPr/>
            <p:nvPr/>
          </p:nvSpPr>
          <p:spPr>
            <a:xfrm>
              <a:off x="7740000" y="4024543"/>
              <a:ext cx="270000" cy="270000"/>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lumMod val="50000"/>
                      <a:lumOff val="50000"/>
                    </a:schemeClr>
                  </a:solidFill>
                </a:rPr>
                <a:t>0</a:t>
              </a:r>
              <a:endParaRPr lang="en-US" sz="1400" dirty="0">
                <a:solidFill>
                  <a:schemeClr val="tx1">
                    <a:lumMod val="50000"/>
                    <a:lumOff val="50000"/>
                  </a:schemeClr>
                </a:solidFill>
              </a:endParaRPr>
            </a:p>
          </p:txBody>
        </p:sp>
        <p:sp>
          <p:nvSpPr>
            <p:cNvPr id="106" name="Rechteck 105">
              <a:extLst>
                <a:ext uri="{FF2B5EF4-FFF2-40B4-BE49-F238E27FC236}">
                  <a16:creationId xmlns:a16="http://schemas.microsoft.com/office/drawing/2014/main" id="{F829377F-DF46-E62A-E895-6343793F012C}"/>
                </a:ext>
              </a:extLst>
            </p:cNvPr>
            <p:cNvSpPr/>
            <p:nvPr/>
          </p:nvSpPr>
          <p:spPr>
            <a:xfrm>
              <a:off x="846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3</a:t>
              </a:r>
              <a:endParaRPr lang="en-US" sz="1400" dirty="0">
                <a:solidFill>
                  <a:schemeClr val="bg1"/>
                </a:solidFill>
              </a:endParaRPr>
            </a:p>
          </p:txBody>
        </p:sp>
        <p:sp>
          <p:nvSpPr>
            <p:cNvPr id="107" name="Rechteck 106">
              <a:extLst>
                <a:ext uri="{FF2B5EF4-FFF2-40B4-BE49-F238E27FC236}">
                  <a16:creationId xmlns:a16="http://schemas.microsoft.com/office/drawing/2014/main" id="{B69F4521-E465-A460-9B5A-493550450384}"/>
                </a:ext>
              </a:extLst>
            </p:cNvPr>
            <p:cNvSpPr/>
            <p:nvPr/>
          </p:nvSpPr>
          <p:spPr>
            <a:xfrm>
              <a:off x="900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08" name="Rechteck 107">
              <a:extLst>
                <a:ext uri="{FF2B5EF4-FFF2-40B4-BE49-F238E27FC236}">
                  <a16:creationId xmlns:a16="http://schemas.microsoft.com/office/drawing/2014/main" id="{B9F09AB4-D714-4575-A260-2A74EE3F63A6}"/>
                </a:ext>
              </a:extLst>
            </p:cNvPr>
            <p:cNvSpPr/>
            <p:nvPr/>
          </p:nvSpPr>
          <p:spPr>
            <a:xfrm>
              <a:off x="792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14" name="Rechteck 113">
              <a:extLst>
                <a:ext uri="{FF2B5EF4-FFF2-40B4-BE49-F238E27FC236}">
                  <a16:creationId xmlns:a16="http://schemas.microsoft.com/office/drawing/2014/main" id="{D6808FA7-E493-CCC5-37F6-01247CC0CCFB}"/>
                </a:ext>
              </a:extLst>
            </p:cNvPr>
            <p:cNvSpPr/>
            <p:nvPr/>
          </p:nvSpPr>
          <p:spPr>
            <a:xfrm>
              <a:off x="666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22" name="Rechteck 121">
              <a:extLst>
                <a:ext uri="{FF2B5EF4-FFF2-40B4-BE49-F238E27FC236}">
                  <a16:creationId xmlns:a16="http://schemas.microsoft.com/office/drawing/2014/main" id="{693B2820-CC37-DBE8-70DB-1BB1D69EBC69}"/>
                </a:ext>
              </a:extLst>
            </p:cNvPr>
            <p:cNvSpPr/>
            <p:nvPr/>
          </p:nvSpPr>
          <p:spPr>
            <a:xfrm>
              <a:off x="5940000" y="241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23" name="Rechteck 122">
              <a:extLst>
                <a:ext uri="{FF2B5EF4-FFF2-40B4-BE49-F238E27FC236}">
                  <a16:creationId xmlns:a16="http://schemas.microsoft.com/office/drawing/2014/main" id="{75E771DD-897C-533D-D5CD-7E67F381B50F}"/>
                </a:ext>
              </a:extLst>
            </p:cNvPr>
            <p:cNvSpPr/>
            <p:nvPr/>
          </p:nvSpPr>
          <p:spPr>
            <a:xfrm>
              <a:off x="594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1</a:t>
              </a:r>
              <a:endParaRPr lang="en-US" sz="1400" dirty="0">
                <a:solidFill>
                  <a:schemeClr val="bg1"/>
                </a:solidFill>
              </a:endParaRPr>
            </a:p>
          </p:txBody>
        </p:sp>
        <p:sp>
          <p:nvSpPr>
            <p:cNvPr id="125" name="Rechteck 124">
              <a:extLst>
                <a:ext uri="{FF2B5EF4-FFF2-40B4-BE49-F238E27FC236}">
                  <a16:creationId xmlns:a16="http://schemas.microsoft.com/office/drawing/2014/main" id="{505BBDAF-F103-34FB-7F40-A54A1B187516}"/>
                </a:ext>
              </a:extLst>
            </p:cNvPr>
            <p:cNvSpPr/>
            <p:nvPr/>
          </p:nvSpPr>
          <p:spPr>
            <a:xfrm>
              <a:off x="6660000" y="313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26" name="Rechteck 125">
              <a:extLst>
                <a:ext uri="{FF2B5EF4-FFF2-40B4-BE49-F238E27FC236}">
                  <a16:creationId xmlns:a16="http://schemas.microsoft.com/office/drawing/2014/main" id="{0576F181-EE61-ED11-2F6F-BC2F23465605}"/>
                </a:ext>
              </a:extLst>
            </p:cNvPr>
            <p:cNvSpPr/>
            <p:nvPr/>
          </p:nvSpPr>
          <p:spPr>
            <a:xfrm>
              <a:off x="5940000" y="4022210"/>
              <a:ext cx="270000" cy="270000"/>
            </a:xfrm>
            <a:prstGeom prst="rect">
              <a:avLst/>
            </a:prstGeom>
            <a:solidFill>
              <a:schemeClr val="bg1">
                <a:lumMod val="7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lumMod val="50000"/>
                      <a:lumOff val="50000"/>
                    </a:schemeClr>
                  </a:solidFill>
                </a:rPr>
                <a:t>0</a:t>
              </a:r>
              <a:endParaRPr lang="en-US" sz="1400" dirty="0">
                <a:solidFill>
                  <a:schemeClr val="tx1">
                    <a:lumMod val="50000"/>
                    <a:lumOff val="50000"/>
                  </a:schemeClr>
                </a:solidFill>
              </a:endParaRPr>
            </a:p>
          </p:txBody>
        </p:sp>
        <p:sp>
          <p:nvSpPr>
            <p:cNvPr id="149" name="Rechteck 148">
              <a:extLst>
                <a:ext uri="{FF2B5EF4-FFF2-40B4-BE49-F238E27FC236}">
                  <a16:creationId xmlns:a16="http://schemas.microsoft.com/office/drawing/2014/main" id="{351C75F6-219E-5663-D2C6-3DE54177B5AE}"/>
                </a:ext>
              </a:extLst>
            </p:cNvPr>
            <p:cNvSpPr/>
            <p:nvPr/>
          </p:nvSpPr>
          <p:spPr>
            <a:xfrm>
              <a:off x="6314020" y="187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sp>
          <p:nvSpPr>
            <p:cNvPr id="150" name="Rechteck 149">
              <a:extLst>
                <a:ext uri="{FF2B5EF4-FFF2-40B4-BE49-F238E27FC236}">
                  <a16:creationId xmlns:a16="http://schemas.microsoft.com/office/drawing/2014/main" id="{9ADD285E-3BA6-7227-4BDE-6E2E05779AE3}"/>
                </a:ext>
              </a:extLst>
            </p:cNvPr>
            <p:cNvSpPr/>
            <p:nvPr/>
          </p:nvSpPr>
          <p:spPr>
            <a:xfrm>
              <a:off x="8460000" y="1872000"/>
              <a:ext cx="270000" cy="270000"/>
            </a:xfrm>
            <a:prstGeom prst="rect">
              <a:avLst/>
            </a:prstGeom>
            <a:solidFill>
              <a:schemeClr val="tx1">
                <a:lumMod val="85000"/>
                <a:lumOff val="15000"/>
                <a:alpha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2</a:t>
              </a:r>
              <a:endParaRPr lang="en-US" sz="1400" dirty="0">
                <a:solidFill>
                  <a:schemeClr val="bg1"/>
                </a:solidFill>
              </a:endParaRPr>
            </a:p>
          </p:txBody>
        </p:sp>
      </p:grpSp>
      <p:grpSp>
        <p:nvGrpSpPr>
          <p:cNvPr id="32" name="Dist CT deliver_p3">
            <a:extLst>
              <a:ext uri="{FF2B5EF4-FFF2-40B4-BE49-F238E27FC236}">
                <a16:creationId xmlns:a16="http://schemas.microsoft.com/office/drawing/2014/main" id="{4C23E3C1-4A2B-700E-686F-6D8A36B243FF}"/>
              </a:ext>
            </a:extLst>
          </p:cNvPr>
          <p:cNvGrpSpPr/>
          <p:nvPr/>
        </p:nvGrpSpPr>
        <p:grpSpPr>
          <a:xfrm>
            <a:off x="6329260" y="1833900"/>
            <a:ext cx="2901980" cy="2368543"/>
            <a:chOff x="6314020" y="1872000"/>
            <a:chExt cx="2901980" cy="2368543"/>
          </a:xfrm>
          <a:solidFill>
            <a:schemeClr val="tx1">
              <a:alpha val="75000"/>
            </a:schemeClr>
          </a:solidFill>
        </p:grpSpPr>
        <p:sp>
          <p:nvSpPr>
            <p:cNvPr id="34" name="Rechteck 33">
              <a:extLst>
                <a:ext uri="{FF2B5EF4-FFF2-40B4-BE49-F238E27FC236}">
                  <a16:creationId xmlns:a16="http://schemas.microsoft.com/office/drawing/2014/main" id="{D74EB236-F06F-429F-0135-44B860A3AEC1}"/>
                </a:ext>
              </a:extLst>
            </p:cNvPr>
            <p:cNvSpPr/>
            <p:nvPr/>
          </p:nvSpPr>
          <p:spPr>
            <a:xfrm>
              <a:off x="7740000" y="4024543"/>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0</a:t>
              </a:r>
              <a:endParaRPr lang="en-US" sz="1400" dirty="0">
                <a:solidFill>
                  <a:schemeClr val="tx1"/>
                </a:solidFill>
              </a:endParaRPr>
            </a:p>
          </p:txBody>
        </p:sp>
        <p:sp>
          <p:nvSpPr>
            <p:cNvPr id="36" name="Rechteck 35">
              <a:extLst>
                <a:ext uri="{FF2B5EF4-FFF2-40B4-BE49-F238E27FC236}">
                  <a16:creationId xmlns:a16="http://schemas.microsoft.com/office/drawing/2014/main" id="{FFAFFA3E-17AF-4D04-F7BA-9BE6488B4FCC}"/>
                </a:ext>
              </a:extLst>
            </p:cNvPr>
            <p:cNvSpPr/>
            <p:nvPr/>
          </p:nvSpPr>
          <p:spPr>
            <a:xfrm>
              <a:off x="8460000" y="3132000"/>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0</a:t>
              </a:r>
              <a:endParaRPr lang="en-US" sz="1400" dirty="0">
                <a:solidFill>
                  <a:schemeClr val="tx1"/>
                </a:solidFill>
              </a:endParaRPr>
            </a:p>
          </p:txBody>
        </p:sp>
        <p:sp>
          <p:nvSpPr>
            <p:cNvPr id="38" name="Rechteck 37">
              <a:extLst>
                <a:ext uri="{FF2B5EF4-FFF2-40B4-BE49-F238E27FC236}">
                  <a16:creationId xmlns:a16="http://schemas.microsoft.com/office/drawing/2014/main" id="{D0465BAC-61DD-6AFF-31B2-609B12A4EC2E}"/>
                </a:ext>
              </a:extLst>
            </p:cNvPr>
            <p:cNvSpPr/>
            <p:nvPr/>
          </p:nvSpPr>
          <p:spPr>
            <a:xfrm>
              <a:off x="9000000" y="2412000"/>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1</a:t>
              </a:r>
              <a:endParaRPr lang="en-US" sz="1400" dirty="0">
                <a:solidFill>
                  <a:schemeClr val="tx1"/>
                </a:solidFill>
              </a:endParaRPr>
            </a:p>
          </p:txBody>
        </p:sp>
        <p:sp>
          <p:nvSpPr>
            <p:cNvPr id="40" name="Rechteck 39">
              <a:extLst>
                <a:ext uri="{FF2B5EF4-FFF2-40B4-BE49-F238E27FC236}">
                  <a16:creationId xmlns:a16="http://schemas.microsoft.com/office/drawing/2014/main" id="{66DE6DF3-918F-88B1-FDBC-1372023B5E33}"/>
                </a:ext>
              </a:extLst>
            </p:cNvPr>
            <p:cNvSpPr/>
            <p:nvPr/>
          </p:nvSpPr>
          <p:spPr>
            <a:xfrm>
              <a:off x="7920000" y="2412000"/>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1</a:t>
              </a:r>
              <a:endParaRPr lang="en-US" sz="1400" dirty="0">
                <a:solidFill>
                  <a:schemeClr val="tx1"/>
                </a:solidFill>
              </a:endParaRPr>
            </a:p>
          </p:txBody>
        </p:sp>
        <p:sp>
          <p:nvSpPr>
            <p:cNvPr id="41" name="Rechteck 40">
              <a:extLst>
                <a:ext uri="{FF2B5EF4-FFF2-40B4-BE49-F238E27FC236}">
                  <a16:creationId xmlns:a16="http://schemas.microsoft.com/office/drawing/2014/main" id="{222AB98F-B414-612E-27F7-ECDB747E81CC}"/>
                </a:ext>
              </a:extLst>
            </p:cNvPr>
            <p:cNvSpPr/>
            <p:nvPr/>
          </p:nvSpPr>
          <p:spPr>
            <a:xfrm>
              <a:off x="6660000" y="2412000"/>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1</a:t>
              </a:r>
              <a:endParaRPr lang="en-US" sz="1400" dirty="0">
                <a:solidFill>
                  <a:schemeClr val="tx1"/>
                </a:solidFill>
              </a:endParaRPr>
            </a:p>
          </p:txBody>
        </p:sp>
        <p:sp>
          <p:nvSpPr>
            <p:cNvPr id="53" name="Rechteck 52">
              <a:extLst>
                <a:ext uri="{FF2B5EF4-FFF2-40B4-BE49-F238E27FC236}">
                  <a16:creationId xmlns:a16="http://schemas.microsoft.com/office/drawing/2014/main" id="{468F929F-5FE9-DF96-FD8A-B5FD4C975C01}"/>
                </a:ext>
              </a:extLst>
            </p:cNvPr>
            <p:cNvSpPr/>
            <p:nvPr/>
          </p:nvSpPr>
          <p:spPr>
            <a:xfrm>
              <a:off x="6660000" y="3132000"/>
              <a:ext cx="216000" cy="216000"/>
            </a:xfrm>
            <a:prstGeom prst="rect">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1</a:t>
              </a:r>
              <a:endParaRPr lang="en-US" sz="1400" dirty="0">
                <a:solidFill>
                  <a:schemeClr val="tx1"/>
                </a:solidFill>
              </a:endParaRPr>
            </a:p>
          </p:txBody>
        </p:sp>
        <p:sp>
          <p:nvSpPr>
            <p:cNvPr id="55" name="Rechteck 54">
              <a:extLst>
                <a:ext uri="{FF2B5EF4-FFF2-40B4-BE49-F238E27FC236}">
                  <a16:creationId xmlns:a16="http://schemas.microsoft.com/office/drawing/2014/main" id="{9C46FE9A-8558-0C67-BB1C-420FCD50306C}"/>
                </a:ext>
              </a:extLst>
            </p:cNvPr>
            <p:cNvSpPr/>
            <p:nvPr/>
          </p:nvSpPr>
          <p:spPr>
            <a:xfrm>
              <a:off x="6314020" y="1872000"/>
              <a:ext cx="216000" cy="216000"/>
            </a:xfrm>
            <a:prstGeom prst="rect">
              <a:avLst/>
            </a:prstGeom>
            <a:solidFill>
              <a:schemeClr val="bg1">
                <a:lumMod val="75000"/>
                <a:alpha val="50000"/>
              </a:schemeClr>
            </a:solid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alpha val="50000"/>
                    </a:schemeClr>
                  </a:solidFill>
                </a:rPr>
                <a:t>-</a:t>
              </a:r>
              <a:endParaRPr lang="en-US" sz="1400" dirty="0">
                <a:solidFill>
                  <a:schemeClr val="tx1">
                    <a:alpha val="50000"/>
                  </a:schemeClr>
                </a:solidFill>
              </a:endParaRPr>
            </a:p>
          </p:txBody>
        </p:sp>
        <p:sp>
          <p:nvSpPr>
            <p:cNvPr id="56" name="Rechteck 55">
              <a:extLst>
                <a:ext uri="{FF2B5EF4-FFF2-40B4-BE49-F238E27FC236}">
                  <a16:creationId xmlns:a16="http://schemas.microsoft.com/office/drawing/2014/main" id="{C14F4ACA-AA98-3AA0-96F4-3A1FFEF2A015}"/>
                </a:ext>
              </a:extLst>
            </p:cNvPr>
            <p:cNvSpPr/>
            <p:nvPr/>
          </p:nvSpPr>
          <p:spPr>
            <a:xfrm>
              <a:off x="8460000" y="1872000"/>
              <a:ext cx="216000" cy="216000"/>
            </a:xfrm>
            <a:prstGeom prst="rect">
              <a:avLst/>
            </a:prstGeom>
            <a:solidFill>
              <a:schemeClr val="bg1">
                <a:lumMod val="75000"/>
                <a:alpha val="50000"/>
              </a:schemeClr>
            </a:solidFill>
            <a:ln>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alpha val="50000"/>
                    </a:schemeClr>
                  </a:solidFill>
                </a:rPr>
                <a:t>-</a:t>
              </a:r>
              <a:endParaRPr lang="en-US" sz="1400" dirty="0">
                <a:solidFill>
                  <a:schemeClr val="tx1">
                    <a:alpha val="50000"/>
                  </a:schemeClr>
                </a:solidFill>
              </a:endParaRPr>
            </a:p>
          </p:txBody>
        </p:sp>
      </p:grpSp>
      <p:sp>
        <p:nvSpPr>
          <p:cNvPr id="57" name="&quot;Object interaction graph&quot;">
            <a:extLst>
              <a:ext uri="{FF2B5EF4-FFF2-40B4-BE49-F238E27FC236}">
                <a16:creationId xmlns:a16="http://schemas.microsoft.com/office/drawing/2014/main" id="{B494B3F9-764E-751E-0CD4-75767F8686BE}"/>
              </a:ext>
            </a:extLst>
          </p:cNvPr>
          <p:cNvSpPr/>
          <p:nvPr/>
        </p:nvSpPr>
        <p:spPr>
          <a:xfrm>
            <a:off x="6274751" y="988530"/>
            <a:ext cx="3031129" cy="540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rPr>
              <a:t>Object</a:t>
            </a:r>
            <a:r>
              <a:rPr lang="de-DE" sz="1600" b="1" dirty="0">
                <a:solidFill>
                  <a:schemeClr val="tx1"/>
                </a:solidFill>
              </a:rPr>
              <a:t> </a:t>
            </a:r>
            <a:r>
              <a:rPr lang="de-DE" sz="1600" b="1" dirty="0" err="1">
                <a:solidFill>
                  <a:schemeClr val="tx1"/>
                </a:solidFill>
              </a:rPr>
              <a:t>interaction</a:t>
            </a:r>
            <a:r>
              <a:rPr lang="de-DE" sz="1600" b="1" dirty="0">
                <a:solidFill>
                  <a:schemeClr val="tx1"/>
                </a:solidFill>
              </a:rPr>
              <a:t> </a:t>
            </a:r>
            <a:r>
              <a:rPr lang="de-DE" sz="1600" b="1" dirty="0" err="1">
                <a:solidFill>
                  <a:schemeClr val="tx1"/>
                </a:solidFill>
              </a:rPr>
              <a:t>graph</a:t>
            </a:r>
            <a:endParaRPr lang="en-US" sz="1600" b="1" dirty="0">
              <a:solidFill>
                <a:schemeClr val="tx1"/>
              </a:solidFill>
            </a:endParaRPr>
          </a:p>
        </p:txBody>
      </p:sp>
      <p:sp>
        <p:nvSpPr>
          <p:cNvPr id="71" name="&quot;HU interaction graph&quot;">
            <a:extLst>
              <a:ext uri="{FF2B5EF4-FFF2-40B4-BE49-F238E27FC236}">
                <a16:creationId xmlns:a16="http://schemas.microsoft.com/office/drawing/2014/main" id="{EBCDE452-3F38-44A7-C409-81D3C605E980}"/>
              </a:ext>
            </a:extLst>
          </p:cNvPr>
          <p:cNvSpPr/>
          <p:nvPr/>
        </p:nvSpPr>
        <p:spPr>
          <a:xfrm>
            <a:off x="6274751" y="989998"/>
            <a:ext cx="3031129" cy="540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HU </a:t>
            </a:r>
            <a:r>
              <a:rPr lang="de-DE" sz="1600" b="1" dirty="0" err="1">
                <a:solidFill>
                  <a:schemeClr val="tx1"/>
                </a:solidFill>
              </a:rPr>
              <a:t>interaction</a:t>
            </a:r>
            <a:r>
              <a:rPr lang="de-DE" sz="1600" b="1" dirty="0">
                <a:solidFill>
                  <a:schemeClr val="tx1"/>
                </a:solidFill>
              </a:rPr>
              <a:t> </a:t>
            </a:r>
            <a:r>
              <a:rPr lang="de-DE" sz="1600" b="1" dirty="0" err="1">
                <a:solidFill>
                  <a:schemeClr val="tx1"/>
                </a:solidFill>
              </a:rPr>
              <a:t>graph</a:t>
            </a:r>
            <a:endParaRPr lang="en-US" sz="1600" b="1" dirty="0">
              <a:solidFill>
                <a:schemeClr val="tx1"/>
              </a:solidFill>
            </a:endParaRPr>
          </a:p>
        </p:txBody>
      </p:sp>
      <p:sp>
        <p:nvSpPr>
          <p:cNvPr id="151" name="&quot;HU interaction graph w/o OT loops&quot;">
            <a:extLst>
              <a:ext uri="{FF2B5EF4-FFF2-40B4-BE49-F238E27FC236}">
                <a16:creationId xmlns:a16="http://schemas.microsoft.com/office/drawing/2014/main" id="{D9627D5D-665D-4972-5440-B3E7F4E969BA}"/>
              </a:ext>
            </a:extLst>
          </p:cNvPr>
          <p:cNvSpPr/>
          <p:nvPr/>
        </p:nvSpPr>
        <p:spPr>
          <a:xfrm>
            <a:off x="6323454" y="989096"/>
            <a:ext cx="3031129" cy="5400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HU </a:t>
            </a:r>
            <a:r>
              <a:rPr lang="de-DE" sz="1600" b="1" dirty="0" err="1">
                <a:solidFill>
                  <a:schemeClr val="tx1"/>
                </a:solidFill>
              </a:rPr>
              <a:t>interaction</a:t>
            </a:r>
            <a:r>
              <a:rPr lang="de-DE" sz="1600" b="1" dirty="0">
                <a:solidFill>
                  <a:schemeClr val="tx1"/>
                </a:solidFill>
              </a:rPr>
              <a:t> </a:t>
            </a:r>
            <a:r>
              <a:rPr lang="de-DE" sz="1600" b="1" dirty="0" err="1">
                <a:solidFill>
                  <a:schemeClr val="tx1"/>
                </a:solidFill>
              </a:rPr>
              <a:t>graph</a:t>
            </a:r>
            <a:endParaRPr lang="de-DE" sz="1600" b="1" dirty="0">
              <a:solidFill>
                <a:schemeClr val="tx1"/>
              </a:solidFill>
            </a:endParaRPr>
          </a:p>
          <a:p>
            <a:pPr algn="ctr"/>
            <a:r>
              <a:rPr lang="de-DE" sz="1600" b="1" dirty="0">
                <a:solidFill>
                  <a:schemeClr val="tx1"/>
                </a:solidFill>
              </a:rPr>
              <a:t>w/o </a:t>
            </a:r>
            <a:r>
              <a:rPr lang="de-DE" sz="1600" b="1" dirty="0" err="1">
                <a:solidFill>
                  <a:schemeClr val="tx1"/>
                </a:solidFill>
              </a:rPr>
              <a:t>object</a:t>
            </a:r>
            <a:r>
              <a:rPr lang="de-DE" sz="1600" b="1" dirty="0">
                <a:solidFill>
                  <a:schemeClr val="tx1"/>
                </a:solidFill>
              </a:rPr>
              <a:t> type </a:t>
            </a:r>
            <a:r>
              <a:rPr lang="de-DE" sz="1600" b="1" dirty="0" err="1">
                <a:solidFill>
                  <a:schemeClr val="tx1"/>
                </a:solidFill>
              </a:rPr>
              <a:t>self</a:t>
            </a:r>
            <a:r>
              <a:rPr lang="de-DE" sz="1600" b="1" dirty="0">
                <a:solidFill>
                  <a:schemeClr val="tx1"/>
                </a:solidFill>
              </a:rPr>
              <a:t>-loops</a:t>
            </a:r>
            <a:endParaRPr lang="en-US" sz="1600" b="1" dirty="0">
              <a:solidFill>
                <a:schemeClr val="tx1"/>
              </a:solidFill>
            </a:endParaRPr>
          </a:p>
        </p:txBody>
      </p:sp>
      <p:grpSp>
        <p:nvGrpSpPr>
          <p:cNvPr id="209" name="HUs">
            <a:extLst>
              <a:ext uri="{FF2B5EF4-FFF2-40B4-BE49-F238E27FC236}">
                <a16:creationId xmlns:a16="http://schemas.microsoft.com/office/drawing/2014/main" id="{C7ED7715-DC2E-71EE-CF91-54DA06EE7AE8}"/>
              </a:ext>
            </a:extLst>
          </p:cNvPr>
          <p:cNvGrpSpPr/>
          <p:nvPr/>
        </p:nvGrpSpPr>
        <p:grpSpPr>
          <a:xfrm>
            <a:off x="5104348" y="1362634"/>
            <a:ext cx="4878246" cy="3596858"/>
            <a:chOff x="5104348" y="1362634"/>
            <a:chExt cx="4878246" cy="3596858"/>
          </a:xfrm>
        </p:grpSpPr>
        <p:sp>
          <p:nvSpPr>
            <p:cNvPr id="3" name="HUs">
              <a:extLst>
                <a:ext uri="{FF2B5EF4-FFF2-40B4-BE49-F238E27FC236}">
                  <a16:creationId xmlns:a16="http://schemas.microsoft.com/office/drawing/2014/main" id="{C6FED069-A1C3-A8A4-9AB2-CB067A399239}"/>
                </a:ext>
              </a:extLst>
            </p:cNvPr>
            <p:cNvSpPr/>
            <p:nvPr/>
          </p:nvSpPr>
          <p:spPr>
            <a:xfrm>
              <a:off x="5115302" y="1362634"/>
              <a:ext cx="4867292" cy="2101001"/>
            </a:xfrm>
            <a:prstGeom prst="rect">
              <a:avLst/>
            </a:prstGeom>
            <a:solidFill>
              <a:schemeClr val="accent5">
                <a:alpha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bg1"/>
                  </a:solidFill>
                  <a:effectLst>
                    <a:outerShdw blurRad="38100" dist="38100" dir="2700000" algn="tl">
                      <a:srgbClr val="000000">
                        <a:alpha val="43137"/>
                      </a:srgbClr>
                    </a:outerShdw>
                  </a:effectLst>
                </a:rPr>
                <a:t>HANDLING UNITS (HUs)</a:t>
              </a:r>
              <a:endParaRPr lang="en-US" sz="2400" b="1" dirty="0">
                <a:solidFill>
                  <a:schemeClr val="bg1"/>
                </a:solidFill>
                <a:effectLst>
                  <a:outerShdw blurRad="38100" dist="38100" dir="2700000" algn="tl">
                    <a:srgbClr val="000000">
                      <a:alpha val="43137"/>
                    </a:srgbClr>
                  </a:outerShdw>
                </a:effectLst>
              </a:endParaRPr>
            </a:p>
          </p:txBody>
        </p:sp>
        <p:sp>
          <p:nvSpPr>
            <p:cNvPr id="208" name="HUs unten">
              <a:extLst>
                <a:ext uri="{FF2B5EF4-FFF2-40B4-BE49-F238E27FC236}">
                  <a16:creationId xmlns:a16="http://schemas.microsoft.com/office/drawing/2014/main" id="{8070E7AE-0A37-4410-EF9B-17E20E6E207F}"/>
                </a:ext>
              </a:extLst>
            </p:cNvPr>
            <p:cNvSpPr/>
            <p:nvPr/>
          </p:nvSpPr>
          <p:spPr>
            <a:xfrm>
              <a:off x="5104348" y="4373005"/>
              <a:ext cx="4867291" cy="586487"/>
            </a:xfrm>
            <a:prstGeom prst="rect">
              <a:avLst/>
            </a:prstGeom>
            <a:solidFill>
              <a:schemeClr val="accent5">
                <a:alpha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effectLst>
                  <a:outerShdw blurRad="38100" dist="38100" dir="2700000" algn="tl">
                    <a:srgbClr val="000000">
                      <a:alpha val="43137"/>
                    </a:srgbClr>
                  </a:outerShdw>
                </a:effectLst>
              </a:endParaRPr>
            </a:p>
          </p:txBody>
        </p:sp>
      </p:grpSp>
      <p:sp>
        <p:nvSpPr>
          <p:cNvPr id="22" name="RES">
            <a:extLst>
              <a:ext uri="{FF2B5EF4-FFF2-40B4-BE49-F238E27FC236}">
                <a16:creationId xmlns:a16="http://schemas.microsoft.com/office/drawing/2014/main" id="{A1A89F45-7EFB-0753-9E5C-D4854258FC10}"/>
              </a:ext>
            </a:extLst>
          </p:cNvPr>
          <p:cNvSpPr/>
          <p:nvPr/>
        </p:nvSpPr>
        <p:spPr>
          <a:xfrm>
            <a:off x="5115302" y="3519489"/>
            <a:ext cx="4867292" cy="800511"/>
          </a:xfrm>
          <a:prstGeom prst="rect">
            <a:avLst/>
          </a:prstGeom>
          <a:solidFill>
            <a:schemeClr val="accent2">
              <a:alpha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bg1"/>
                </a:solidFill>
                <a:effectLst>
                  <a:outerShdw blurRad="38100" dist="38100" dir="2700000" algn="tl">
                    <a:srgbClr val="000000">
                      <a:alpha val="43137"/>
                    </a:srgbClr>
                  </a:outerShdw>
                </a:effectLst>
              </a:rPr>
              <a:t>RESOURCES</a:t>
            </a:r>
            <a:endParaRPr lang="en-US" sz="2400" b="1" dirty="0">
              <a:solidFill>
                <a:schemeClr val="bg1"/>
              </a:solidFill>
              <a:effectLst>
                <a:outerShdw blurRad="38100" dist="38100" dir="2700000" algn="tl">
                  <a:srgbClr val="000000">
                    <a:alpha val="43137"/>
                  </a:srgbClr>
                </a:outerShdw>
              </a:effectLst>
            </a:endParaRPr>
          </a:p>
        </p:txBody>
      </p:sp>
      <p:sp>
        <p:nvSpPr>
          <p:cNvPr id="97" name="Rechteck 96">
            <a:extLst>
              <a:ext uri="{FF2B5EF4-FFF2-40B4-BE49-F238E27FC236}">
                <a16:creationId xmlns:a16="http://schemas.microsoft.com/office/drawing/2014/main" id="{A119DC51-620D-8C81-CA18-730AD78E0466}"/>
              </a:ext>
            </a:extLst>
          </p:cNvPr>
          <p:cNvSpPr/>
          <p:nvPr/>
        </p:nvSpPr>
        <p:spPr>
          <a:xfrm>
            <a:off x="6080101" y="4419623"/>
            <a:ext cx="2520000" cy="53987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bg1"/>
                </a:solidFill>
              </a:rPr>
              <a:t>Breadth</a:t>
            </a:r>
            <a:r>
              <a:rPr lang="de-DE" dirty="0">
                <a:solidFill>
                  <a:schemeClr val="bg1"/>
                </a:solidFill>
              </a:rPr>
              <a:t>-first </a:t>
            </a:r>
            <a:r>
              <a:rPr lang="de-DE" dirty="0" err="1">
                <a:solidFill>
                  <a:schemeClr val="bg1"/>
                </a:solidFill>
              </a:rPr>
              <a:t>search</a:t>
            </a:r>
            <a:endParaRPr lang="en-US" dirty="0">
              <a:solidFill>
                <a:schemeClr val="bg1"/>
              </a:solidFill>
            </a:endParaRPr>
          </a:p>
        </p:txBody>
      </p:sp>
    </p:spTree>
    <p:extLst>
      <p:ext uri="{BB962C8B-B14F-4D97-AF65-F5344CB8AC3E}">
        <p14:creationId xmlns:p14="http://schemas.microsoft.com/office/powerpoint/2010/main" val="365016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0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1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0"/>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6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ntr" presetSubtype="0" fill="hold" grpId="0" nodeType="withEffect">
                                  <p:stCondLst>
                                    <p:cond delay="0"/>
                                  </p:stCondLst>
                                  <p:iterate type="lt">
                                    <p:tmAbs val="0"/>
                                  </p:iterate>
                                  <p:childTnLst>
                                    <p:set>
                                      <p:cBhvr>
                                        <p:cTn id="72" dur="1" fill="hold">
                                          <p:stCondLst>
                                            <p:cond delay="0"/>
                                          </p:stCondLst>
                                        </p:cTn>
                                        <p:tgtEl>
                                          <p:spTgt spid="7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21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0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6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7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6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13"/>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7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16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62"/>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1" presetClass="exit" presetSubtype="0" fill="hold" grpId="1" nodeType="withEffect">
                                  <p:stCondLst>
                                    <p:cond delay="0"/>
                                  </p:stCondLst>
                                  <p:iterate type="lt">
                                    <p:tmAbs val="0"/>
                                  </p:iterate>
                                  <p:childTnLst>
                                    <p:set>
                                      <p:cBhvr>
                                        <p:cTn id="110" dur="1" fill="hold">
                                          <p:stCondLst>
                                            <p:cond delay="0"/>
                                          </p:stCondLst>
                                        </p:cTn>
                                        <p:tgtEl>
                                          <p:spTgt spid="71"/>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71" grpId="0"/>
      <p:bldP spid="71" grpId="1"/>
      <p:bldP spid="151" grpId="0"/>
      <p:bldP spid="22" grpId="0" animBg="1"/>
      <p:bldP spid="22" grpId="1" animBg="1"/>
      <p:bldP spid="97" grpId="0" animBg="1"/>
      <p:bldP spid="9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CE8F9A-6577-1A64-1A2E-2450BC33B281}"/>
              </a:ext>
            </a:extLst>
          </p:cNvPr>
          <p:cNvSpPr>
            <a:spLocks noGrp="1"/>
          </p:cNvSpPr>
          <p:nvPr>
            <p:ph type="title"/>
          </p:nvPr>
        </p:nvSpPr>
        <p:spPr/>
        <p:txBody>
          <a:bodyPr/>
          <a:lstStyle/>
          <a:p>
            <a:r>
              <a:rPr lang="en-US" noProof="0" dirty="0"/>
              <a:t>Related Approaches</a:t>
            </a:r>
          </a:p>
        </p:txBody>
      </p:sp>
      <p:sp>
        <p:nvSpPr>
          <p:cNvPr id="4" name="Textplatzhalter 3">
            <a:extLst>
              <a:ext uri="{FF2B5EF4-FFF2-40B4-BE49-F238E27FC236}">
                <a16:creationId xmlns:a16="http://schemas.microsoft.com/office/drawing/2014/main" id="{82C83272-2C45-E627-5604-5FFCF3343362}"/>
              </a:ext>
            </a:extLst>
          </p:cNvPr>
          <p:cNvSpPr>
            <a:spLocks noGrp="1"/>
          </p:cNvSpPr>
          <p:nvPr>
            <p:ph type="body" sz="quarter" idx="12"/>
          </p:nvPr>
        </p:nvSpPr>
        <p:spPr>
          <a:xfrm>
            <a:off x="383117" y="1152001"/>
            <a:ext cx="4874683" cy="4284064"/>
          </a:xfrm>
        </p:spPr>
        <p:txBody>
          <a:bodyPr/>
          <a:lstStyle/>
          <a:p>
            <a:r>
              <a:rPr lang="en-US" b="1" noProof="0" dirty="0" err="1"/>
              <a:t>Celonis</a:t>
            </a:r>
            <a:endParaRPr lang="en-US" b="1" noProof="0" dirty="0"/>
          </a:p>
          <a:p>
            <a:pPr marL="285750" indent="-285750">
              <a:buFont typeface="Arial" panose="020B0604020202020204" pitchFamily="34" charset="0"/>
              <a:buChar char="•"/>
            </a:pPr>
            <a:r>
              <a:rPr lang="en-US" noProof="0" dirty="0"/>
              <a:t>Material emissions app (procurement) </a:t>
            </a:r>
            <a:r>
              <a:rPr lang="en-US" baseline="30000" noProof="0" dirty="0">
                <a:solidFill>
                  <a:schemeClr val="tx1">
                    <a:lumMod val="50000"/>
                    <a:lumOff val="50000"/>
                  </a:schemeClr>
                </a:solidFill>
              </a:rPr>
              <a:t>[5]</a:t>
            </a:r>
            <a:r>
              <a:rPr lang="en-US" noProof="0" dirty="0"/>
              <a:t> </a:t>
            </a:r>
          </a:p>
          <a:p>
            <a:pPr marL="285750" indent="-285750">
              <a:buFont typeface="Arial" panose="020B0604020202020204" pitchFamily="34" charset="0"/>
              <a:buChar char="•"/>
            </a:pPr>
            <a:r>
              <a:rPr lang="en-US" noProof="0" dirty="0"/>
              <a:t>Freight emissions app (logistics) </a:t>
            </a:r>
            <a:r>
              <a:rPr lang="en-US" baseline="30000" noProof="0" dirty="0">
                <a:solidFill>
                  <a:schemeClr val="tx1">
                    <a:lumMod val="50000"/>
                    <a:lumOff val="50000"/>
                  </a:schemeClr>
                </a:solidFill>
              </a:rPr>
              <a:t>[6]</a:t>
            </a:r>
            <a:r>
              <a:rPr lang="en-US" noProof="0" dirty="0"/>
              <a:t> </a:t>
            </a:r>
          </a:p>
          <a:p>
            <a:r>
              <a:rPr lang="en-US" noProof="0" dirty="0"/>
              <a:t>PM for emission estimation &amp; reduction</a:t>
            </a:r>
          </a:p>
          <a:p>
            <a:endParaRPr lang="en-US" noProof="0" dirty="0"/>
          </a:p>
          <a:p>
            <a:r>
              <a:rPr lang="en-US" b="1" noProof="0" dirty="0"/>
              <a:t>scope3tool</a:t>
            </a:r>
            <a:r>
              <a:rPr lang="en-US" noProof="0" dirty="0"/>
              <a:t> </a:t>
            </a:r>
            <a:r>
              <a:rPr lang="en-US" baseline="30000" noProof="0" dirty="0">
                <a:solidFill>
                  <a:schemeClr val="tx1">
                    <a:lumMod val="50000"/>
                    <a:lumOff val="50000"/>
                  </a:schemeClr>
                </a:solidFill>
              </a:rPr>
              <a:t>[7]</a:t>
            </a:r>
            <a:r>
              <a:rPr lang="en-US" noProof="0" dirty="0"/>
              <a:t> </a:t>
            </a:r>
            <a:endParaRPr lang="en-US" b="1" noProof="0" dirty="0"/>
          </a:p>
          <a:p>
            <a:pPr marL="285750" indent="-285750">
              <a:buFont typeface="Arial" panose="020B0604020202020204" pitchFamily="34" charset="0"/>
              <a:buChar char="•"/>
            </a:pPr>
            <a:r>
              <a:rPr lang="en-US" noProof="0" dirty="0"/>
              <a:t>Emissions from components in electronics manufacturing</a:t>
            </a:r>
          </a:p>
          <a:p>
            <a:pPr marL="285750" indent="-285750">
              <a:buFont typeface="Arial" panose="020B0604020202020204" pitchFamily="34" charset="0"/>
              <a:buChar char="•"/>
            </a:pPr>
            <a:r>
              <a:rPr lang="en-US" noProof="0" dirty="0"/>
              <a:t>Petri Net model: emission = consume token</a:t>
            </a:r>
          </a:p>
        </p:txBody>
      </p:sp>
      <p:sp>
        <p:nvSpPr>
          <p:cNvPr id="5" name="Textplatzhalter 4">
            <a:extLst>
              <a:ext uri="{FF2B5EF4-FFF2-40B4-BE49-F238E27FC236}">
                <a16:creationId xmlns:a16="http://schemas.microsoft.com/office/drawing/2014/main" id="{DF200EEB-BC88-2A22-9BC7-BFF872D4BE3A}"/>
              </a:ext>
            </a:extLst>
          </p:cNvPr>
          <p:cNvSpPr>
            <a:spLocks noGrp="1"/>
          </p:cNvSpPr>
          <p:nvPr>
            <p:ph type="body" sz="quarter" idx="14"/>
          </p:nvPr>
        </p:nvSpPr>
        <p:spPr>
          <a:xfrm>
            <a:off x="4699000" y="6027420"/>
            <a:ext cx="3614738" cy="830581"/>
          </a:xfrm>
        </p:spPr>
        <p:txBody>
          <a:bodyPr/>
          <a:lstStyle/>
          <a:p>
            <a:r>
              <a:rPr lang="en-US" noProof="0" dirty="0"/>
              <a:t>[5] </a:t>
            </a:r>
            <a:r>
              <a:rPr lang="en-US" noProof="0" dirty="0" err="1"/>
              <a:t>Celonis</a:t>
            </a:r>
            <a:r>
              <a:rPr lang="en-US" noProof="0" dirty="0"/>
              <a:t> SE: </a:t>
            </a:r>
            <a:r>
              <a:rPr lang="en-US" noProof="0" dirty="0" err="1">
                <a:hlinkClick r:id="rId4"/>
              </a:rPr>
              <a:t>Celonis</a:t>
            </a:r>
            <a:r>
              <a:rPr lang="en-US" noProof="0" dirty="0">
                <a:hlinkClick r:id="rId4"/>
              </a:rPr>
              <a:t>’ New Material Emissions App Uses the Power of Process Intelligence to Simplify Scope 3 Reporting</a:t>
            </a:r>
            <a:r>
              <a:rPr lang="en-US" noProof="0" dirty="0"/>
              <a:t>. 2023</a:t>
            </a:r>
          </a:p>
          <a:p>
            <a:r>
              <a:rPr lang="en-US" noProof="0" dirty="0"/>
              <a:t>[6] A </a:t>
            </a:r>
            <a:r>
              <a:rPr lang="en-US" noProof="0" dirty="0" err="1"/>
              <a:t>Berzl</a:t>
            </a:r>
            <a:r>
              <a:rPr lang="en-US" noProof="0" dirty="0"/>
              <a:t>: </a:t>
            </a:r>
            <a:r>
              <a:rPr lang="en-US" noProof="0" dirty="0">
                <a:hlinkClick r:id="rId5"/>
              </a:rPr>
              <a:t>Building a product to reduce emissions with every process step</a:t>
            </a:r>
            <a:r>
              <a:rPr lang="en-US" noProof="0" dirty="0"/>
              <a:t>. 2022</a:t>
            </a:r>
          </a:p>
          <a:p>
            <a:r>
              <a:rPr lang="en-US" noProof="0" dirty="0"/>
              <a:t>[7] A Fritsch et al.: </a:t>
            </a:r>
            <a:r>
              <a:rPr lang="en-US" noProof="0" dirty="0">
                <a:hlinkClick r:id="rId6"/>
              </a:rPr>
              <a:t>Scope 3 Data in Electronics Supply Chains</a:t>
            </a:r>
            <a:r>
              <a:rPr lang="en-US" noProof="0" dirty="0"/>
              <a:t>. 2023</a:t>
            </a:r>
          </a:p>
          <a:p>
            <a:endParaRPr lang="en-US" dirty="0"/>
          </a:p>
        </p:txBody>
      </p:sp>
      <p:sp>
        <p:nvSpPr>
          <p:cNvPr id="6" name="Textplatzhalter 3">
            <a:extLst>
              <a:ext uri="{FF2B5EF4-FFF2-40B4-BE49-F238E27FC236}">
                <a16:creationId xmlns:a16="http://schemas.microsoft.com/office/drawing/2014/main" id="{02C29F0A-74E4-EB98-4A52-EB3DD6F4E852}"/>
              </a:ext>
            </a:extLst>
          </p:cNvPr>
          <p:cNvSpPr txBox="1">
            <a:spLocks/>
          </p:cNvSpPr>
          <p:nvPr/>
        </p:nvSpPr>
        <p:spPr>
          <a:xfrm>
            <a:off x="6096000" y="1152001"/>
            <a:ext cx="4874683" cy="4284063"/>
          </a:xfrm>
          <a:prstGeom prst="rect">
            <a:avLst/>
          </a:prstGeom>
        </p:spPr>
        <p:txBody>
          <a:bodyPr lIns="0" tIns="0" rIns="0" bIns="0"/>
          <a:lstStyle>
            <a:lvl1pPr marL="0" indent="0" algn="l" defTabSz="215900" rtl="0" eaLnBrk="1" fontAlgn="base" hangingPunct="1">
              <a:spcBef>
                <a:spcPct val="0"/>
              </a:spcBef>
              <a:spcAft>
                <a:spcPct val="0"/>
              </a:spcAft>
              <a:buClr>
                <a:schemeClr val="tx2"/>
              </a:buClr>
              <a:buFontTx/>
              <a:buNone/>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2"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Limitations</a:t>
            </a:r>
            <a:endParaRPr lang="de-DE" b="1" dirty="0"/>
          </a:p>
          <a:p>
            <a:pPr marL="285750" indent="-285750">
              <a:buFont typeface="Arial" panose="020B0604020202020204" pitchFamily="34" charset="0"/>
              <a:buChar char="•"/>
            </a:pPr>
            <a:r>
              <a:rPr lang="de-DE" dirty="0" err="1"/>
              <a:t>Process-specific</a:t>
            </a:r>
            <a:endParaRPr lang="de-DE" dirty="0"/>
          </a:p>
          <a:p>
            <a:pPr marL="285750" indent="-285750">
              <a:buFont typeface="Arial" panose="020B0604020202020204" pitchFamily="34" charset="0"/>
              <a:buChar char="•"/>
            </a:pPr>
            <a:r>
              <a:rPr lang="de-DE" dirty="0" err="1"/>
              <a:t>Closed</a:t>
            </a:r>
            <a:r>
              <a:rPr lang="de-DE" dirty="0"/>
              <a:t> source</a:t>
            </a:r>
          </a:p>
          <a:p>
            <a:endParaRPr lang="en-US" dirty="0"/>
          </a:p>
          <a:p>
            <a:endParaRPr lang="de-DE" dirty="0"/>
          </a:p>
          <a:p>
            <a:endParaRPr lang="de-DE" dirty="0"/>
          </a:p>
          <a:p>
            <a:pPr marL="285750" indent="-285750">
              <a:buFont typeface="Arial" panose="020B0604020202020204" pitchFamily="34" charset="0"/>
              <a:buChar char="•"/>
            </a:pPr>
            <a:r>
              <a:rPr lang="de-DE" dirty="0"/>
              <a:t>Not </a:t>
            </a:r>
            <a:r>
              <a:rPr lang="de-DE" dirty="0" err="1"/>
              <a:t>object-centric</a:t>
            </a:r>
            <a:endParaRPr lang="de-DE" dirty="0"/>
          </a:p>
          <a:p>
            <a:pPr marL="285750" indent="-285750">
              <a:buFont typeface="Arial" panose="020B0604020202020204" pitchFamily="34" charset="0"/>
              <a:buChar char="•"/>
            </a:pPr>
            <a:r>
              <a:rPr lang="de-DE" dirty="0"/>
              <a:t>Fixed </a:t>
            </a:r>
            <a:r>
              <a:rPr lang="de-DE" dirty="0" err="1"/>
              <a:t>control</a:t>
            </a:r>
            <a:r>
              <a:rPr lang="de-DE" dirty="0"/>
              <a:t> </a:t>
            </a:r>
            <a:r>
              <a:rPr lang="de-DE" dirty="0" err="1"/>
              <a:t>flow</a:t>
            </a:r>
            <a:endParaRPr lang="de-DE" dirty="0"/>
          </a:p>
          <a:p>
            <a:endParaRPr lang="de-DE" dirty="0"/>
          </a:p>
          <a:p>
            <a:endParaRPr lang="de-DE" dirty="0"/>
          </a:p>
          <a:p>
            <a:endParaRPr lang="de-DE" dirty="0"/>
          </a:p>
        </p:txBody>
      </p:sp>
      <p:cxnSp>
        <p:nvCxnSpPr>
          <p:cNvPr id="7" name="Gerader Verbinder 6">
            <a:extLst>
              <a:ext uri="{FF2B5EF4-FFF2-40B4-BE49-F238E27FC236}">
                <a16:creationId xmlns:a16="http://schemas.microsoft.com/office/drawing/2014/main" id="{ED66F774-E23F-C526-CF2E-2CB40CC191B6}"/>
              </a:ext>
            </a:extLst>
          </p:cNvPr>
          <p:cNvCxnSpPr/>
          <p:nvPr/>
        </p:nvCxnSpPr>
        <p:spPr>
          <a:xfrm>
            <a:off x="257175" y="2409825"/>
            <a:ext cx="90678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Gruppieren 9">
            <a:extLst>
              <a:ext uri="{FF2B5EF4-FFF2-40B4-BE49-F238E27FC236}">
                <a16:creationId xmlns:a16="http://schemas.microsoft.com/office/drawing/2014/main" id="{F107ECCC-05D8-1739-53CF-27E76516A7CF}"/>
              </a:ext>
            </a:extLst>
          </p:cNvPr>
          <p:cNvGrpSpPr/>
          <p:nvPr/>
        </p:nvGrpSpPr>
        <p:grpSpPr>
          <a:xfrm>
            <a:off x="5383742" y="1152001"/>
            <a:ext cx="6524819" cy="3377932"/>
            <a:chOff x="5343180" y="1684802"/>
            <a:chExt cx="6524819" cy="3377932"/>
          </a:xfrm>
        </p:grpSpPr>
        <p:pic>
          <p:nvPicPr>
            <p:cNvPr id="8" name="Grafik 7">
              <a:extLst>
                <a:ext uri="{FF2B5EF4-FFF2-40B4-BE49-F238E27FC236}">
                  <a16:creationId xmlns:a16="http://schemas.microsoft.com/office/drawing/2014/main" id="{597F8597-9CCF-CCB8-5870-FAB1E266C854}"/>
                </a:ext>
              </a:extLst>
            </p:cNvPr>
            <p:cNvPicPr>
              <a:picLocks noChangeAspect="1"/>
            </p:cNvPicPr>
            <p:nvPr/>
          </p:nvPicPr>
          <p:blipFill>
            <a:blip r:embed="rId7"/>
            <a:stretch>
              <a:fillRect/>
            </a:stretch>
          </p:blipFill>
          <p:spPr>
            <a:xfrm>
              <a:off x="5343180" y="1684802"/>
              <a:ext cx="6524819" cy="2898216"/>
            </a:xfrm>
            <a:prstGeom prst="rect">
              <a:avLst/>
            </a:prstGeom>
            <a:ln>
              <a:noFill/>
            </a:ln>
            <a:effectLst>
              <a:outerShdw blurRad="63500" algn="ctr" rotWithShape="0">
                <a:prstClr val="black">
                  <a:alpha val="40000"/>
                </a:prstClr>
              </a:outerShdw>
            </a:effectLst>
          </p:spPr>
        </p:pic>
        <p:sp>
          <p:nvSpPr>
            <p:cNvPr id="9" name="Textplatzhalter 4">
              <a:extLst>
                <a:ext uri="{FF2B5EF4-FFF2-40B4-BE49-F238E27FC236}">
                  <a16:creationId xmlns:a16="http://schemas.microsoft.com/office/drawing/2014/main" id="{DD56B678-58AB-0D62-719C-6E98232E0C8B}"/>
                </a:ext>
              </a:extLst>
            </p:cNvPr>
            <p:cNvSpPr txBox="1">
              <a:spLocks/>
            </p:cNvSpPr>
            <p:nvPr/>
          </p:nvSpPr>
          <p:spPr>
            <a:xfrm>
              <a:off x="6455884" y="4707134"/>
              <a:ext cx="4306900" cy="355600"/>
            </a:xfrm>
            <a:prstGeom prst="rect">
              <a:avLst/>
            </a:prstGeom>
          </p:spPr>
          <p:txBody>
            <a:bodyPr/>
            <a:lstStyle>
              <a:lvl1pPr marL="0" indent="0" algn="l" defTabSz="215900" rtl="0" eaLnBrk="1" fontAlgn="base" hangingPunct="1">
                <a:spcBef>
                  <a:spcPct val="0"/>
                </a:spcBef>
                <a:spcAft>
                  <a:spcPct val="0"/>
                </a:spcAft>
                <a:buClr>
                  <a:schemeClr val="tx2"/>
                </a:buClr>
                <a:buFont typeface="Arial" panose="020B0604020202020204" pitchFamily="34" charset="0"/>
                <a:buNone/>
                <a:tabLst>
                  <a:tab pos="215900" algn="l"/>
                </a:tabLst>
                <a:defRPr sz="800" kern="1200">
                  <a:solidFill>
                    <a:schemeClr val="tx1"/>
                  </a:solidFill>
                  <a:latin typeface="Arial" panose="020B0604020202020204" pitchFamily="34" charset="0"/>
                  <a:ea typeface="ＭＳ Ｐゴシック" charset="0"/>
                  <a:cs typeface="Arial" panose="020B0604020202020204" pitchFamily="34" charset="0"/>
                </a:defRPr>
              </a:lvl1pPr>
              <a:lvl2pPr marL="215900" indent="0" algn="l" rtl="0" eaLnBrk="1" fontAlgn="base" hangingPunct="1">
                <a:spcBef>
                  <a:spcPct val="0"/>
                </a:spcBef>
                <a:spcAft>
                  <a:spcPct val="0"/>
                </a:spcAft>
                <a:buClr>
                  <a:schemeClr val="tx2"/>
                </a:buClr>
                <a:buFont typeface="Symbol" pitchFamily="2" charset="2"/>
                <a:buNone/>
                <a:tabLst>
                  <a:tab pos="431800" algn="l"/>
                </a:tabLst>
                <a:defRPr sz="1200" kern="1200">
                  <a:solidFill>
                    <a:schemeClr val="tx1"/>
                  </a:solidFill>
                  <a:latin typeface="Arial" panose="020B0604020202020204" pitchFamily="34" charset="0"/>
                  <a:ea typeface="Arial" charset="0"/>
                  <a:cs typeface="Arial" panose="020B0604020202020204" pitchFamily="34" charset="0"/>
                </a:defRPr>
              </a:lvl2pPr>
              <a:lvl3pPr marL="431800" indent="0" algn="l" defTabSz="215900" rtl="0" eaLnBrk="1" fontAlgn="base" hangingPunct="1">
                <a:spcBef>
                  <a:spcPct val="0"/>
                </a:spcBef>
                <a:spcAft>
                  <a:spcPct val="0"/>
                </a:spcAft>
                <a:buClr>
                  <a:schemeClr val="tx2"/>
                </a:buClr>
                <a:buSzPct val="80000"/>
                <a:buFont typeface="Wingdings" pitchFamily="2" charset="2"/>
                <a:buNone/>
                <a:tabLst>
                  <a:tab pos="647700" algn="l"/>
                </a:tabLst>
                <a:defRPr sz="1200" kern="1200">
                  <a:solidFill>
                    <a:schemeClr val="tx1"/>
                  </a:solidFill>
                  <a:latin typeface="Arial" panose="020B0604020202020204" pitchFamily="34" charset="0"/>
                  <a:ea typeface="Arial" charset="0"/>
                  <a:cs typeface="Arial" panose="020B0604020202020204" pitchFamily="34" charset="0"/>
                </a:defRPr>
              </a:lvl3pPr>
              <a:lvl4pPr marL="647700" indent="0" algn="l" defTabSz="215900" rtl="0" eaLnBrk="1" fontAlgn="base" hangingPunct="1">
                <a:spcBef>
                  <a:spcPct val="0"/>
                </a:spcBef>
                <a:spcAft>
                  <a:spcPct val="0"/>
                </a:spcAft>
                <a:buClr>
                  <a:schemeClr val="tx2"/>
                </a:buClr>
                <a:buSzPct val="100000"/>
                <a:buFont typeface="Arial" panose="020B0604020202020204" pitchFamily="34" charset="0"/>
                <a:buNone/>
                <a:tabLst>
                  <a:tab pos="863600" algn="l"/>
                </a:tabLst>
                <a:defRPr sz="1200" kern="1200">
                  <a:solidFill>
                    <a:schemeClr val="tx1"/>
                  </a:solidFill>
                  <a:latin typeface="Arial" panose="020B0604020202020204" pitchFamily="34" charset="0"/>
                  <a:ea typeface="Arial" charset="0"/>
                  <a:cs typeface="Arial" panose="020B0604020202020204" pitchFamily="34" charset="0"/>
                </a:defRPr>
              </a:lvl4pPr>
              <a:lvl5pPr marL="647700" indent="0" algn="l" rtl="0" eaLnBrk="1" fontAlgn="base" hangingPunct="1">
                <a:lnSpc>
                  <a:spcPct val="90000"/>
                </a:lnSpc>
                <a:spcBef>
                  <a:spcPct val="0"/>
                </a:spcBef>
                <a:spcAft>
                  <a:spcPct val="0"/>
                </a:spcAft>
                <a:buClr>
                  <a:schemeClr val="tx2"/>
                </a:buClr>
                <a:buFont typeface="Arial" panose="020B0604020202020204" pitchFamily="34" charset="0"/>
                <a:buNone/>
                <a:tabLst>
                  <a:tab pos="895350" algn="l"/>
                </a:tabLst>
                <a:defRPr sz="12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t>Image Source: </a:t>
              </a:r>
              <a:r>
                <a:rPr lang="en-US" dirty="0"/>
                <a:t>A Fritsch et al.: </a:t>
              </a:r>
              <a:r>
                <a:rPr lang="en-US" dirty="0">
                  <a:hlinkClick r:id="rId6"/>
                </a:rPr>
                <a:t>Scope 3 Data in Electronics Supply Chains</a:t>
              </a:r>
              <a:r>
                <a:rPr lang="en-US" dirty="0"/>
                <a:t>. 2023</a:t>
              </a:r>
            </a:p>
          </p:txBody>
        </p:sp>
      </p:grpSp>
    </p:spTree>
    <p:extLst>
      <p:ext uri="{BB962C8B-B14F-4D97-AF65-F5344CB8AC3E}">
        <p14:creationId xmlns:p14="http://schemas.microsoft.com/office/powerpoint/2010/main" val="42709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hteck 42">
            <a:extLst>
              <a:ext uri="{FF2B5EF4-FFF2-40B4-BE49-F238E27FC236}">
                <a16:creationId xmlns:a16="http://schemas.microsoft.com/office/drawing/2014/main" id="{F2CD417E-D2DC-B0F4-9011-6012C3EC7EE4}"/>
              </a:ext>
            </a:extLst>
          </p:cNvPr>
          <p:cNvSpPr/>
          <p:nvPr/>
        </p:nvSpPr>
        <p:spPr>
          <a:xfrm>
            <a:off x="389394" y="3320819"/>
            <a:ext cx="36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542925"/>
            <a:r>
              <a:rPr lang="en-US" sz="1800" b="0" i="0" u="none" strike="noStrike" baseline="0" dirty="0">
                <a:latin typeface="+mj-lt"/>
              </a:rPr>
              <a:t>×</a:t>
            </a:r>
            <a:endParaRPr lang="en-US" sz="1600" dirty="0">
              <a:latin typeface="+mj-lt"/>
            </a:endParaRPr>
          </a:p>
        </p:txBody>
      </p:sp>
      <p:sp>
        <p:nvSpPr>
          <p:cNvPr id="44" name="Rechteck 43">
            <a:extLst>
              <a:ext uri="{FF2B5EF4-FFF2-40B4-BE49-F238E27FC236}">
                <a16:creationId xmlns:a16="http://schemas.microsoft.com/office/drawing/2014/main" id="{C7E3D243-7CB8-FEDC-AE35-9039FD5BB759}"/>
              </a:ext>
            </a:extLst>
          </p:cNvPr>
          <p:cNvSpPr/>
          <p:nvPr/>
        </p:nvSpPr>
        <p:spPr>
          <a:xfrm>
            <a:off x="389393" y="3668637"/>
            <a:ext cx="36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542925"/>
            <a:r>
              <a:rPr lang="en-US" sz="1800" b="0" i="0" u="none" strike="noStrike" baseline="0" dirty="0">
                <a:latin typeface="+mj-lt"/>
              </a:rPr>
              <a:t>×</a:t>
            </a:r>
            <a:endParaRPr lang="en-US" sz="1600" dirty="0">
              <a:latin typeface="+mj-lt"/>
            </a:endParaRPr>
          </a:p>
        </p:txBody>
      </p:sp>
      <p:sp>
        <p:nvSpPr>
          <p:cNvPr id="2" name="Titel 1">
            <a:extLst>
              <a:ext uri="{FF2B5EF4-FFF2-40B4-BE49-F238E27FC236}">
                <a16:creationId xmlns:a16="http://schemas.microsoft.com/office/drawing/2014/main" id="{96D61133-56E5-AD6C-AADC-858C998330C3}"/>
              </a:ext>
            </a:extLst>
          </p:cNvPr>
          <p:cNvSpPr>
            <a:spLocks noGrp="1"/>
          </p:cNvSpPr>
          <p:nvPr>
            <p:ph type="title"/>
          </p:nvPr>
        </p:nvSpPr>
        <p:spPr/>
        <p:txBody>
          <a:bodyPr/>
          <a:lstStyle/>
          <a:p>
            <a:r>
              <a:rPr lang="en-US" noProof="0" dirty="0"/>
              <a:t>Evaluation</a:t>
            </a:r>
          </a:p>
        </p:txBody>
      </p:sp>
      <p:sp>
        <p:nvSpPr>
          <p:cNvPr id="5" name="Textplatzhalter 4">
            <a:extLst>
              <a:ext uri="{FF2B5EF4-FFF2-40B4-BE49-F238E27FC236}">
                <a16:creationId xmlns:a16="http://schemas.microsoft.com/office/drawing/2014/main" id="{BB86E0C0-1E79-E32E-C0C6-47D0CF96CEEA}"/>
              </a:ext>
            </a:extLst>
          </p:cNvPr>
          <p:cNvSpPr>
            <a:spLocks noGrp="1"/>
          </p:cNvSpPr>
          <p:nvPr>
            <p:ph type="body" sz="quarter" idx="14"/>
          </p:nvPr>
        </p:nvSpPr>
        <p:spPr/>
        <p:txBody>
          <a:bodyPr/>
          <a:lstStyle/>
          <a:p>
            <a:endParaRPr lang="en-US"/>
          </a:p>
        </p:txBody>
      </p:sp>
      <p:grpSp>
        <p:nvGrpSpPr>
          <p:cNvPr id="6" name="OCEL">
            <a:extLst>
              <a:ext uri="{FF2B5EF4-FFF2-40B4-BE49-F238E27FC236}">
                <a16:creationId xmlns:a16="http://schemas.microsoft.com/office/drawing/2014/main" id="{A967F2A4-1D8B-4FF4-D37C-C6549ACB2978}"/>
              </a:ext>
            </a:extLst>
          </p:cNvPr>
          <p:cNvGrpSpPr/>
          <p:nvPr/>
        </p:nvGrpSpPr>
        <p:grpSpPr>
          <a:xfrm>
            <a:off x="2616513" y="1328583"/>
            <a:ext cx="924975" cy="1032807"/>
            <a:chOff x="220364" y="2834127"/>
            <a:chExt cx="924975" cy="1032807"/>
          </a:xfrm>
        </p:grpSpPr>
        <p:sp>
          <p:nvSpPr>
            <p:cNvPr id="7" name="Rechteck 6">
              <a:extLst>
                <a:ext uri="{FF2B5EF4-FFF2-40B4-BE49-F238E27FC236}">
                  <a16:creationId xmlns:a16="http://schemas.microsoft.com/office/drawing/2014/main" id="{9C577E77-750F-E540-3AF2-F1BB9EF98381}"/>
                </a:ext>
              </a:extLst>
            </p:cNvPr>
            <p:cNvSpPr/>
            <p:nvPr/>
          </p:nvSpPr>
          <p:spPr>
            <a:xfrm>
              <a:off x="322851" y="2834127"/>
              <a:ext cx="72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0511D264-1415-D932-F5F2-C7BA2CA1A63F}"/>
                </a:ext>
              </a:extLst>
            </p:cNvPr>
            <p:cNvSpPr txBox="1"/>
            <p:nvPr/>
          </p:nvSpPr>
          <p:spPr>
            <a:xfrm>
              <a:off x="220364" y="3559157"/>
              <a:ext cx="924975" cy="307777"/>
            </a:xfrm>
            <a:prstGeom prst="rect">
              <a:avLst/>
            </a:prstGeom>
            <a:noFill/>
          </p:spPr>
          <p:txBody>
            <a:bodyPr wrap="square" rtlCol="0">
              <a:spAutoFit/>
            </a:bodyPr>
            <a:lstStyle/>
            <a:p>
              <a:pPr algn="ctr"/>
              <a:r>
                <a:rPr lang="de-DE" sz="1400" dirty="0"/>
                <a:t>OCEL</a:t>
              </a:r>
              <a:endParaRPr lang="en-US" sz="1400" dirty="0"/>
            </a:p>
          </p:txBody>
        </p:sp>
      </p:grpSp>
      <p:pic>
        <p:nvPicPr>
          <p:cNvPr id="9" name="OCEL icon" descr="Datenbank mit einfarbiger Füllung">
            <a:extLst>
              <a:ext uri="{FF2B5EF4-FFF2-40B4-BE49-F238E27FC236}">
                <a16:creationId xmlns:a16="http://schemas.microsoft.com/office/drawing/2014/main" id="{B0CB9FFD-D2C9-9A69-E18F-AAB6E1B98546}"/>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539001" y="1268248"/>
            <a:ext cx="1080000" cy="840671"/>
          </a:xfrm>
        </p:spPr>
      </p:pic>
      <p:sp>
        <p:nvSpPr>
          <p:cNvPr id="10" name="Rechteck 9">
            <a:extLst>
              <a:ext uri="{FF2B5EF4-FFF2-40B4-BE49-F238E27FC236}">
                <a16:creationId xmlns:a16="http://schemas.microsoft.com/office/drawing/2014/main" id="{F2E1F0C8-6508-DD90-BFCD-735B5525D012}"/>
              </a:ext>
            </a:extLst>
          </p:cNvPr>
          <p:cNvSpPr/>
          <p:nvPr/>
        </p:nvSpPr>
        <p:spPr>
          <a:xfrm>
            <a:off x="3799000" y="1328583"/>
            <a:ext cx="1800000" cy="720000"/>
          </a:xfrm>
          <a:prstGeom prst="rect">
            <a:avLst/>
          </a:prstGeom>
          <a:ln>
            <a:solidFill>
              <a:schemeClr val="accent3">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1600" dirty="0"/>
              <a:t>Set </a:t>
            </a:r>
            <a:r>
              <a:rPr lang="de-DE" sz="1600" dirty="0" err="1"/>
              <a:t>emissions</a:t>
            </a:r>
            <a:r>
              <a:rPr lang="de-DE" sz="1600" dirty="0"/>
              <a:t>:</a:t>
            </a:r>
          </a:p>
          <a:p>
            <a:pPr algn="ctr"/>
            <a:r>
              <a:rPr lang="de-DE" sz="1600" dirty="0"/>
              <a:t>1 kg CO</a:t>
            </a:r>
            <a:r>
              <a:rPr lang="de-DE" sz="1600" baseline="-25000" dirty="0"/>
              <a:t>2</a:t>
            </a:r>
            <a:r>
              <a:rPr lang="de-DE" sz="1600" dirty="0"/>
              <a:t>e per ev.</a:t>
            </a:r>
            <a:endParaRPr lang="en-US" sz="1600" dirty="0"/>
          </a:p>
        </p:txBody>
      </p:sp>
      <p:cxnSp>
        <p:nvCxnSpPr>
          <p:cNvPr id="12" name="Gerade Verbindung mit Pfeil 11">
            <a:extLst>
              <a:ext uri="{FF2B5EF4-FFF2-40B4-BE49-F238E27FC236}">
                <a16:creationId xmlns:a16="http://schemas.microsoft.com/office/drawing/2014/main" id="{72407324-DB6C-EF9E-7821-85B3D79D6A89}"/>
              </a:ext>
            </a:extLst>
          </p:cNvPr>
          <p:cNvCxnSpPr>
            <a:cxnSpLocks/>
            <a:stCxn id="7" idx="3"/>
            <a:endCxn id="10" idx="1"/>
          </p:cNvCxnSpPr>
          <p:nvPr/>
        </p:nvCxnSpPr>
        <p:spPr>
          <a:xfrm>
            <a:off x="3439000" y="1688583"/>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1919C743-1F64-5325-3AF1-DF229252CC3B}"/>
              </a:ext>
            </a:extLst>
          </p:cNvPr>
          <p:cNvSpPr/>
          <p:nvPr/>
        </p:nvSpPr>
        <p:spPr>
          <a:xfrm>
            <a:off x="6210110" y="1328583"/>
            <a:ext cx="1440000"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600" dirty="0"/>
              <a:t>Label</a:t>
            </a:r>
          </a:p>
          <a:p>
            <a:pPr algn="ctr"/>
            <a:r>
              <a:rPr lang="de-DE" sz="1600" dirty="0"/>
              <a:t>HU / Res.</a:t>
            </a:r>
            <a:endParaRPr lang="en-US" sz="1600" dirty="0"/>
          </a:p>
        </p:txBody>
      </p:sp>
      <p:cxnSp>
        <p:nvCxnSpPr>
          <p:cNvPr id="20" name="Gerade Verbindung mit Pfeil 19">
            <a:extLst>
              <a:ext uri="{FF2B5EF4-FFF2-40B4-BE49-F238E27FC236}">
                <a16:creationId xmlns:a16="http://schemas.microsoft.com/office/drawing/2014/main" id="{9FACB3F8-2D66-3789-ECB2-6FE1B1196EDB}"/>
              </a:ext>
            </a:extLst>
          </p:cNvPr>
          <p:cNvCxnSpPr>
            <a:cxnSpLocks/>
            <a:stCxn id="10" idx="3"/>
            <a:endCxn id="19" idx="1"/>
          </p:cNvCxnSpPr>
          <p:nvPr/>
        </p:nvCxnSpPr>
        <p:spPr>
          <a:xfrm>
            <a:off x="5599000" y="1688583"/>
            <a:ext cx="6111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Sprechblase: rechteckig 22">
            <a:extLst>
              <a:ext uri="{FF2B5EF4-FFF2-40B4-BE49-F238E27FC236}">
                <a16:creationId xmlns:a16="http://schemas.microsoft.com/office/drawing/2014/main" id="{D4A5C224-2DE9-3FE2-C575-8CE9B82A6BE1}"/>
              </a:ext>
            </a:extLst>
          </p:cNvPr>
          <p:cNvSpPr/>
          <p:nvPr/>
        </p:nvSpPr>
        <p:spPr>
          <a:xfrm>
            <a:off x="382730" y="1328583"/>
            <a:ext cx="2030727" cy="1075939"/>
          </a:xfrm>
          <a:prstGeom prst="wedgeRectCallout">
            <a:avLst>
              <a:gd name="adj1" fmla="val 58696"/>
              <a:gd name="adj2" fmla="val -20716"/>
            </a:avLst>
          </a:prstGeom>
        </p:spPr>
        <p:style>
          <a:lnRef idx="2">
            <a:schemeClr val="dk1"/>
          </a:lnRef>
          <a:fillRef idx="1">
            <a:schemeClr val="lt1"/>
          </a:fillRef>
          <a:effectRef idx="0">
            <a:schemeClr val="dk1"/>
          </a:effectRef>
          <a:fontRef idx="minor">
            <a:schemeClr val="dk1"/>
          </a:fontRef>
        </p:style>
        <p:txBody>
          <a:bodyPr rtlCol="0" anchor="ctr"/>
          <a:lstStyle/>
          <a:p>
            <a:pPr>
              <a:lnSpc>
                <a:spcPct val="80000"/>
              </a:lnSpc>
            </a:pPr>
            <a:r>
              <a:rPr lang="de-DE" sz="2000" dirty="0">
                <a:solidFill>
                  <a:schemeClr val="accent6"/>
                </a:solidFill>
              </a:rPr>
              <a:t>●</a:t>
            </a:r>
            <a:r>
              <a:rPr lang="de-DE" sz="1400" dirty="0"/>
              <a:t> Order </a:t>
            </a:r>
            <a:r>
              <a:rPr lang="de-DE" sz="1400" dirty="0" err="1"/>
              <a:t>management</a:t>
            </a:r>
            <a:endParaRPr lang="de-DE" sz="1400" dirty="0"/>
          </a:p>
          <a:p>
            <a:pPr>
              <a:lnSpc>
                <a:spcPct val="80000"/>
              </a:lnSpc>
            </a:pPr>
            <a:r>
              <a:rPr lang="de-DE" sz="2000" dirty="0">
                <a:solidFill>
                  <a:schemeClr val="accent4"/>
                </a:solidFill>
              </a:rPr>
              <a:t>●</a:t>
            </a:r>
            <a:r>
              <a:rPr lang="de-DE" sz="1400" dirty="0"/>
              <a:t> Container </a:t>
            </a:r>
            <a:r>
              <a:rPr lang="de-DE" sz="1400" dirty="0" err="1"/>
              <a:t>logistics</a:t>
            </a:r>
            <a:endParaRPr lang="de-DE" sz="1400" dirty="0"/>
          </a:p>
          <a:p>
            <a:pPr>
              <a:lnSpc>
                <a:spcPct val="80000"/>
              </a:lnSpc>
            </a:pPr>
            <a:r>
              <a:rPr lang="de-DE" sz="2000" dirty="0">
                <a:solidFill>
                  <a:schemeClr val="tx2"/>
                </a:solidFill>
              </a:rPr>
              <a:t>●</a:t>
            </a:r>
            <a:r>
              <a:rPr lang="de-DE" sz="1400" dirty="0"/>
              <a:t> P2P</a:t>
            </a:r>
          </a:p>
          <a:p>
            <a:pPr>
              <a:lnSpc>
                <a:spcPct val="80000"/>
              </a:lnSpc>
            </a:pPr>
            <a:r>
              <a:rPr lang="de-DE" sz="2000" dirty="0"/>
              <a:t>●</a:t>
            </a:r>
            <a:r>
              <a:rPr lang="de-DE" sz="1400" dirty="0"/>
              <a:t> Hinge </a:t>
            </a:r>
            <a:r>
              <a:rPr lang="de-DE" sz="1400" dirty="0" err="1"/>
              <a:t>manufacturing</a:t>
            </a:r>
            <a:endParaRPr lang="en-US" sz="1400" dirty="0"/>
          </a:p>
        </p:txBody>
      </p:sp>
      <p:cxnSp>
        <p:nvCxnSpPr>
          <p:cNvPr id="25" name="Gerade Verbindung mit Pfeil 24">
            <a:extLst>
              <a:ext uri="{FF2B5EF4-FFF2-40B4-BE49-F238E27FC236}">
                <a16:creationId xmlns:a16="http://schemas.microsoft.com/office/drawing/2014/main" id="{ABAA41DD-83F0-43F9-4093-A707A96EB1B8}"/>
              </a:ext>
            </a:extLst>
          </p:cNvPr>
          <p:cNvCxnSpPr>
            <a:cxnSpLocks/>
            <a:stCxn id="19" idx="3"/>
            <a:endCxn id="24" idx="1"/>
          </p:cNvCxnSpPr>
          <p:nvPr/>
        </p:nvCxnSpPr>
        <p:spPr>
          <a:xfrm flipV="1">
            <a:off x="7650110" y="1628248"/>
            <a:ext cx="611109" cy="603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BAB7C2B3-9F17-ECD1-71FA-C02054E8ED55}"/>
              </a:ext>
            </a:extLst>
          </p:cNvPr>
          <p:cNvSpPr/>
          <p:nvPr/>
        </p:nvSpPr>
        <p:spPr>
          <a:xfrm>
            <a:off x="8388459" y="1395488"/>
            <a:ext cx="1930345"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600" dirty="0" err="1"/>
              <a:t>each</a:t>
            </a:r>
            <a:r>
              <a:rPr lang="de-DE" sz="1600" dirty="0"/>
              <a:t> obj. Type</a:t>
            </a:r>
          </a:p>
          <a:p>
            <a:pPr algn="ctr"/>
            <a:r>
              <a:rPr lang="de-DE" sz="1600" dirty="0"/>
              <a:t>As </a:t>
            </a:r>
            <a:r>
              <a:rPr lang="de-DE" sz="1600" dirty="0" err="1"/>
              <a:t>targets</a:t>
            </a:r>
            <a:endParaRPr lang="en-US" sz="1600" dirty="0"/>
          </a:p>
        </p:txBody>
      </p:sp>
      <p:cxnSp>
        <p:nvCxnSpPr>
          <p:cNvPr id="34" name="Gerade Verbindung mit Pfeil 33">
            <a:extLst>
              <a:ext uri="{FF2B5EF4-FFF2-40B4-BE49-F238E27FC236}">
                <a16:creationId xmlns:a16="http://schemas.microsoft.com/office/drawing/2014/main" id="{081AD161-FF43-8EA3-8C88-82E1E1629B7A}"/>
              </a:ext>
            </a:extLst>
          </p:cNvPr>
          <p:cNvCxnSpPr>
            <a:cxnSpLocks/>
            <a:stCxn id="19" idx="3"/>
            <a:endCxn id="30" idx="1"/>
          </p:cNvCxnSpPr>
          <p:nvPr/>
        </p:nvCxnSpPr>
        <p:spPr>
          <a:xfrm>
            <a:off x="7650110" y="1688583"/>
            <a:ext cx="738349" cy="669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0AFE13EF-0635-49AF-6937-1E2C9AB30E95}"/>
              </a:ext>
            </a:extLst>
          </p:cNvPr>
          <p:cNvSpPr/>
          <p:nvPr/>
        </p:nvSpPr>
        <p:spPr>
          <a:xfrm>
            <a:off x="8324839" y="1331868"/>
            <a:ext cx="1930345"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600" dirty="0" err="1"/>
              <a:t>each</a:t>
            </a:r>
            <a:r>
              <a:rPr lang="de-DE" sz="1600" dirty="0"/>
              <a:t> obj. Type</a:t>
            </a:r>
          </a:p>
          <a:p>
            <a:pPr algn="ctr"/>
            <a:r>
              <a:rPr lang="de-DE" sz="1600" dirty="0"/>
              <a:t>As </a:t>
            </a:r>
            <a:r>
              <a:rPr lang="de-DE" sz="1600" dirty="0" err="1"/>
              <a:t>targets</a:t>
            </a:r>
            <a:endParaRPr lang="en-US" sz="1600" dirty="0"/>
          </a:p>
        </p:txBody>
      </p:sp>
      <p:cxnSp>
        <p:nvCxnSpPr>
          <p:cNvPr id="31" name="Gerade Verbindung mit Pfeil 30">
            <a:extLst>
              <a:ext uri="{FF2B5EF4-FFF2-40B4-BE49-F238E27FC236}">
                <a16:creationId xmlns:a16="http://schemas.microsoft.com/office/drawing/2014/main" id="{82C6345F-1EFD-C64C-6B9C-E79C2E136B10}"/>
              </a:ext>
            </a:extLst>
          </p:cNvPr>
          <p:cNvCxnSpPr>
            <a:cxnSpLocks/>
            <a:stCxn id="19" idx="3"/>
            <a:endCxn id="29" idx="1"/>
          </p:cNvCxnSpPr>
          <p:nvPr/>
        </p:nvCxnSpPr>
        <p:spPr>
          <a:xfrm>
            <a:off x="7650110" y="1688583"/>
            <a:ext cx="674729" cy="3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3365CCCE-927F-DC0C-585A-83448AFDFBB8}"/>
              </a:ext>
            </a:extLst>
          </p:cNvPr>
          <p:cNvSpPr/>
          <p:nvPr/>
        </p:nvSpPr>
        <p:spPr>
          <a:xfrm>
            <a:off x="8261219" y="1268248"/>
            <a:ext cx="1930345" cy="72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600" dirty="0" err="1"/>
              <a:t>each</a:t>
            </a:r>
            <a:r>
              <a:rPr lang="de-DE" sz="1600" dirty="0"/>
              <a:t> </a:t>
            </a:r>
            <a:r>
              <a:rPr lang="de-DE" sz="1600" dirty="0" err="1"/>
              <a:t>object</a:t>
            </a:r>
            <a:r>
              <a:rPr lang="de-DE" sz="1600" dirty="0"/>
              <a:t> type</a:t>
            </a:r>
          </a:p>
          <a:p>
            <a:pPr algn="ctr"/>
            <a:r>
              <a:rPr lang="de-DE" sz="1600" dirty="0" err="1"/>
              <a:t>as</a:t>
            </a:r>
            <a:r>
              <a:rPr lang="de-DE" sz="1600" dirty="0"/>
              <a:t> </a:t>
            </a:r>
            <a:r>
              <a:rPr lang="de-DE" sz="1600" dirty="0" err="1"/>
              <a:t>target</a:t>
            </a:r>
            <a:endParaRPr lang="en-US" sz="1600" dirty="0"/>
          </a:p>
        </p:txBody>
      </p:sp>
      <p:sp>
        <p:nvSpPr>
          <p:cNvPr id="39" name="Rechteck 38">
            <a:extLst>
              <a:ext uri="{FF2B5EF4-FFF2-40B4-BE49-F238E27FC236}">
                <a16:creationId xmlns:a16="http://schemas.microsoft.com/office/drawing/2014/main" id="{8E9613B7-F8BC-1132-7293-9968A1DEA32D}"/>
              </a:ext>
            </a:extLst>
          </p:cNvPr>
          <p:cNvSpPr/>
          <p:nvPr/>
        </p:nvSpPr>
        <p:spPr>
          <a:xfrm>
            <a:off x="749396" y="2960820"/>
            <a:ext cx="252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542925"/>
            <a:r>
              <a:rPr lang="de-DE" sz="1600" dirty="0"/>
              <a:t>4	OCELs</a:t>
            </a:r>
            <a:endParaRPr lang="en-US" sz="1600" dirty="0"/>
          </a:p>
        </p:txBody>
      </p:sp>
      <p:sp>
        <p:nvSpPr>
          <p:cNvPr id="40" name="Rechteck 39">
            <a:extLst>
              <a:ext uri="{FF2B5EF4-FFF2-40B4-BE49-F238E27FC236}">
                <a16:creationId xmlns:a16="http://schemas.microsoft.com/office/drawing/2014/main" id="{5E34B1BC-83A4-3A50-EDC0-0B5B11548C05}"/>
              </a:ext>
            </a:extLst>
          </p:cNvPr>
          <p:cNvSpPr/>
          <p:nvPr/>
        </p:nvSpPr>
        <p:spPr>
          <a:xfrm>
            <a:off x="749395" y="3320819"/>
            <a:ext cx="252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542925"/>
            <a:r>
              <a:rPr lang="de-DE" sz="1600" dirty="0"/>
              <a:t>6-10	Target </a:t>
            </a:r>
            <a:r>
              <a:rPr lang="de-DE" sz="1600" dirty="0" err="1"/>
              <a:t>object</a:t>
            </a:r>
            <a:r>
              <a:rPr lang="de-DE" sz="1600" dirty="0"/>
              <a:t> </a:t>
            </a:r>
            <a:r>
              <a:rPr lang="de-DE" sz="1600" dirty="0" err="1"/>
              <a:t>types</a:t>
            </a:r>
            <a:endParaRPr lang="en-US" sz="1600" dirty="0"/>
          </a:p>
        </p:txBody>
      </p:sp>
      <p:sp>
        <p:nvSpPr>
          <p:cNvPr id="41" name="Rechteck 40">
            <a:extLst>
              <a:ext uri="{FF2B5EF4-FFF2-40B4-BE49-F238E27FC236}">
                <a16:creationId xmlns:a16="http://schemas.microsoft.com/office/drawing/2014/main" id="{424A454E-4FB5-811F-BE79-CEC41D465F9E}"/>
              </a:ext>
            </a:extLst>
          </p:cNvPr>
          <p:cNvSpPr/>
          <p:nvPr/>
        </p:nvSpPr>
        <p:spPr>
          <a:xfrm>
            <a:off x="749395" y="3680819"/>
            <a:ext cx="252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542925"/>
            <a:r>
              <a:rPr lang="de-DE" sz="1600" dirty="0"/>
              <a:t>6	</a:t>
            </a:r>
            <a:r>
              <a:rPr lang="de-DE" sz="1600" dirty="0" err="1"/>
              <a:t>Allocation</a:t>
            </a:r>
            <a:r>
              <a:rPr lang="de-DE" sz="1600" dirty="0"/>
              <a:t> </a:t>
            </a:r>
            <a:r>
              <a:rPr lang="de-DE" sz="1600" dirty="0" err="1"/>
              <a:t>rules</a:t>
            </a:r>
            <a:endParaRPr lang="en-US" sz="1600" dirty="0"/>
          </a:p>
        </p:txBody>
      </p:sp>
      <p:sp>
        <p:nvSpPr>
          <p:cNvPr id="42" name="Rechteck 41">
            <a:extLst>
              <a:ext uri="{FF2B5EF4-FFF2-40B4-BE49-F238E27FC236}">
                <a16:creationId xmlns:a16="http://schemas.microsoft.com/office/drawing/2014/main" id="{E5AF43B5-3925-7518-2FE3-8D8CAB6098CF}"/>
              </a:ext>
            </a:extLst>
          </p:cNvPr>
          <p:cNvSpPr/>
          <p:nvPr/>
        </p:nvSpPr>
        <p:spPr>
          <a:xfrm>
            <a:off x="749393" y="4202312"/>
            <a:ext cx="2520000" cy="360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542925"/>
            <a:r>
              <a:rPr lang="de-DE" sz="1600" dirty="0"/>
              <a:t>180	</a:t>
            </a:r>
            <a:r>
              <a:rPr lang="de-DE" sz="1600" dirty="0" err="1"/>
              <a:t>Executions</a:t>
            </a:r>
            <a:endParaRPr lang="en-US" sz="1600" dirty="0"/>
          </a:p>
        </p:txBody>
      </p:sp>
      <p:cxnSp>
        <p:nvCxnSpPr>
          <p:cNvPr id="46" name="Gerader Verbinder 45">
            <a:extLst>
              <a:ext uri="{FF2B5EF4-FFF2-40B4-BE49-F238E27FC236}">
                <a16:creationId xmlns:a16="http://schemas.microsoft.com/office/drawing/2014/main" id="{53E140C1-AC40-3B11-A968-5EB9FE05633F}"/>
              </a:ext>
            </a:extLst>
          </p:cNvPr>
          <p:cNvCxnSpPr>
            <a:cxnSpLocks/>
          </p:cNvCxnSpPr>
          <p:nvPr/>
        </p:nvCxnSpPr>
        <p:spPr>
          <a:xfrm>
            <a:off x="749393" y="4121565"/>
            <a:ext cx="2520000" cy="0"/>
          </a:xfrm>
          <a:prstGeom prst="line">
            <a:avLst/>
          </a:prstGeom>
          <a:ln w="381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prechblase: rechteckig 47">
            <a:extLst>
              <a:ext uri="{FF2B5EF4-FFF2-40B4-BE49-F238E27FC236}">
                <a16:creationId xmlns:a16="http://schemas.microsoft.com/office/drawing/2014/main" id="{CE5BC4E4-89E4-B4AF-98DF-C10818F21FEC}"/>
              </a:ext>
            </a:extLst>
          </p:cNvPr>
          <p:cNvSpPr/>
          <p:nvPr/>
        </p:nvSpPr>
        <p:spPr>
          <a:xfrm>
            <a:off x="3508854" y="3279373"/>
            <a:ext cx="4140000" cy="2159999"/>
          </a:xfrm>
          <a:prstGeom prst="wedgeRectCallout">
            <a:avLst>
              <a:gd name="adj1" fmla="val -55240"/>
              <a:gd name="adj2" fmla="val -20904"/>
            </a:avLst>
          </a:prstGeom>
        </p:spPr>
        <p:style>
          <a:lnRef idx="2">
            <a:schemeClr val="dk1"/>
          </a:lnRef>
          <a:fillRef idx="1">
            <a:schemeClr val="lt1"/>
          </a:fillRef>
          <a:effectRef idx="0">
            <a:schemeClr val="dk1"/>
          </a:effectRef>
          <a:fontRef idx="minor">
            <a:schemeClr val="dk1"/>
          </a:fontRef>
        </p:style>
        <p:txBody>
          <a:bodyPr rtlCol="0" anchor="ctr"/>
          <a:lstStyle/>
          <a:p>
            <a:pPr marL="66675"/>
            <a:endParaRPr lang="de-DE" sz="1600" dirty="0">
              <a:solidFill>
                <a:schemeClr val="tx1"/>
              </a:solidFill>
            </a:endParaRPr>
          </a:p>
        </p:txBody>
      </p:sp>
      <p:sp>
        <p:nvSpPr>
          <p:cNvPr id="49" name="Rechteck 48">
            <a:extLst>
              <a:ext uri="{FF2B5EF4-FFF2-40B4-BE49-F238E27FC236}">
                <a16:creationId xmlns:a16="http://schemas.microsoft.com/office/drawing/2014/main" id="{7C41B2F6-4422-B0C2-48FE-C884E2A4357C}"/>
              </a:ext>
            </a:extLst>
          </p:cNvPr>
          <p:cNvSpPr/>
          <p:nvPr/>
        </p:nvSpPr>
        <p:spPr>
          <a:xfrm>
            <a:off x="3604102" y="3279372"/>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t>AllTargets</a:t>
            </a:r>
            <a:endParaRPr lang="en-US" sz="1400" cap="small" dirty="0"/>
          </a:p>
        </p:txBody>
      </p:sp>
      <p:sp>
        <p:nvSpPr>
          <p:cNvPr id="50" name="Rechteck 49">
            <a:extLst>
              <a:ext uri="{FF2B5EF4-FFF2-40B4-BE49-F238E27FC236}">
                <a16:creationId xmlns:a16="http://schemas.microsoft.com/office/drawing/2014/main" id="{95310199-1E79-05ED-4185-7132A9B0BE1D}"/>
              </a:ext>
            </a:extLst>
          </p:cNvPr>
          <p:cNvSpPr/>
          <p:nvPr/>
        </p:nvSpPr>
        <p:spPr>
          <a:xfrm>
            <a:off x="3604102" y="3639372"/>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t>ParticipatingTargets</a:t>
            </a:r>
            <a:endParaRPr lang="en-US" sz="1400" cap="small" dirty="0"/>
          </a:p>
        </p:txBody>
      </p:sp>
      <p:sp>
        <p:nvSpPr>
          <p:cNvPr id="51" name="Rechteck 50">
            <a:extLst>
              <a:ext uri="{FF2B5EF4-FFF2-40B4-BE49-F238E27FC236}">
                <a16:creationId xmlns:a16="http://schemas.microsoft.com/office/drawing/2014/main" id="{940CD30C-6DD0-6C92-77F6-C56DBF0217D0}"/>
              </a:ext>
            </a:extLst>
          </p:cNvPr>
          <p:cNvSpPr/>
          <p:nvPr/>
        </p:nvSpPr>
        <p:spPr>
          <a:xfrm>
            <a:off x="3604102" y="3999372"/>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solidFill>
                  <a:schemeClr val="tx1"/>
                </a:solidFill>
              </a:rPr>
              <a:t>ClosestTargets</a:t>
            </a:r>
            <a:r>
              <a:rPr lang="de-DE" sz="1400" dirty="0">
                <a:solidFill>
                  <a:schemeClr val="tx1"/>
                </a:solidFill>
              </a:rPr>
              <a:t>, </a:t>
            </a:r>
            <a:r>
              <a:rPr lang="de-DE" sz="1400" dirty="0" err="1">
                <a:solidFill>
                  <a:schemeClr val="tx1"/>
                </a:solidFill>
              </a:rPr>
              <a:t>full</a:t>
            </a:r>
            <a:r>
              <a:rPr lang="de-DE" sz="1400" dirty="0">
                <a:solidFill>
                  <a:schemeClr val="tx1"/>
                </a:solidFill>
              </a:rPr>
              <a:t> obj. </a:t>
            </a:r>
            <a:r>
              <a:rPr lang="de-DE" sz="1400" dirty="0" err="1">
                <a:solidFill>
                  <a:schemeClr val="tx1"/>
                </a:solidFill>
              </a:rPr>
              <a:t>interaction</a:t>
            </a:r>
            <a:r>
              <a:rPr lang="de-DE" sz="1400" dirty="0">
                <a:solidFill>
                  <a:schemeClr val="tx1"/>
                </a:solidFill>
              </a:rPr>
              <a:t> </a:t>
            </a:r>
            <a:r>
              <a:rPr lang="de-DE" sz="1400" dirty="0" err="1">
                <a:solidFill>
                  <a:schemeClr val="tx1"/>
                </a:solidFill>
              </a:rPr>
              <a:t>graph</a:t>
            </a:r>
            <a:endParaRPr lang="de-DE" sz="1400" dirty="0">
              <a:solidFill>
                <a:schemeClr val="tx1"/>
              </a:solidFill>
            </a:endParaRPr>
          </a:p>
        </p:txBody>
      </p:sp>
      <p:sp>
        <p:nvSpPr>
          <p:cNvPr id="52" name="Rechteck 51">
            <a:extLst>
              <a:ext uri="{FF2B5EF4-FFF2-40B4-BE49-F238E27FC236}">
                <a16:creationId xmlns:a16="http://schemas.microsoft.com/office/drawing/2014/main" id="{32C47975-37C7-E117-8275-E090186F29DA}"/>
              </a:ext>
            </a:extLst>
          </p:cNvPr>
          <p:cNvSpPr/>
          <p:nvPr/>
        </p:nvSpPr>
        <p:spPr>
          <a:xfrm>
            <a:off x="3604102" y="4719371"/>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solidFill>
                  <a:schemeClr val="tx1"/>
                </a:solidFill>
              </a:rPr>
              <a:t>ClosestTargets</a:t>
            </a:r>
            <a:r>
              <a:rPr lang="de-DE" sz="1400" dirty="0">
                <a:solidFill>
                  <a:schemeClr val="tx1"/>
                </a:solidFill>
              </a:rPr>
              <a:t>, HU </a:t>
            </a:r>
            <a:r>
              <a:rPr lang="de-DE" sz="1400" dirty="0" err="1">
                <a:solidFill>
                  <a:schemeClr val="tx1"/>
                </a:solidFill>
              </a:rPr>
              <a:t>interaction</a:t>
            </a:r>
            <a:r>
              <a:rPr lang="de-DE" sz="1400" dirty="0">
                <a:solidFill>
                  <a:schemeClr val="tx1"/>
                </a:solidFill>
              </a:rPr>
              <a:t> </a:t>
            </a:r>
            <a:r>
              <a:rPr lang="de-DE" sz="1400" dirty="0" err="1">
                <a:solidFill>
                  <a:schemeClr val="tx1"/>
                </a:solidFill>
              </a:rPr>
              <a:t>graph</a:t>
            </a:r>
            <a:endParaRPr lang="de-DE" sz="1400" dirty="0">
              <a:solidFill>
                <a:schemeClr val="tx1"/>
              </a:solidFill>
            </a:endParaRPr>
          </a:p>
        </p:txBody>
      </p:sp>
      <p:sp>
        <p:nvSpPr>
          <p:cNvPr id="53" name="Rechteck 52">
            <a:extLst>
              <a:ext uri="{FF2B5EF4-FFF2-40B4-BE49-F238E27FC236}">
                <a16:creationId xmlns:a16="http://schemas.microsoft.com/office/drawing/2014/main" id="{46739CFA-84DB-6D87-0E08-A17626902973}"/>
              </a:ext>
            </a:extLst>
          </p:cNvPr>
          <p:cNvSpPr/>
          <p:nvPr/>
        </p:nvSpPr>
        <p:spPr>
          <a:xfrm>
            <a:off x="3604102" y="4359371"/>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solidFill>
                  <a:schemeClr val="tx1"/>
                </a:solidFill>
              </a:rPr>
              <a:t>ClosestTargets</a:t>
            </a:r>
            <a:r>
              <a:rPr lang="de-DE" sz="1400" dirty="0">
                <a:solidFill>
                  <a:schemeClr val="tx1"/>
                </a:solidFill>
              </a:rPr>
              <a:t>, </a:t>
            </a:r>
            <a:r>
              <a:rPr lang="de-DE" sz="1400" dirty="0" err="1">
                <a:solidFill>
                  <a:schemeClr val="tx1"/>
                </a:solidFill>
              </a:rPr>
              <a:t>full</a:t>
            </a:r>
            <a:r>
              <a:rPr lang="de-DE" sz="1400" dirty="0">
                <a:solidFill>
                  <a:schemeClr val="tx1"/>
                </a:solidFill>
              </a:rPr>
              <a:t>, </a:t>
            </a:r>
            <a:r>
              <a:rPr lang="de-DE" sz="1200" dirty="0">
                <a:solidFill>
                  <a:schemeClr val="tx1"/>
                </a:solidFill>
              </a:rPr>
              <a:t>w/o </a:t>
            </a:r>
            <a:r>
              <a:rPr lang="de-DE" sz="1200" dirty="0" err="1">
                <a:solidFill>
                  <a:schemeClr val="tx1"/>
                </a:solidFill>
              </a:rPr>
              <a:t>object</a:t>
            </a:r>
            <a:r>
              <a:rPr lang="de-DE" sz="1200" dirty="0">
                <a:solidFill>
                  <a:schemeClr val="tx1"/>
                </a:solidFill>
              </a:rPr>
              <a:t> type </a:t>
            </a:r>
            <a:r>
              <a:rPr lang="de-DE" sz="1200" dirty="0" err="1">
                <a:solidFill>
                  <a:schemeClr val="tx1"/>
                </a:solidFill>
              </a:rPr>
              <a:t>self</a:t>
            </a:r>
            <a:r>
              <a:rPr lang="de-DE" sz="1200" dirty="0">
                <a:solidFill>
                  <a:schemeClr val="tx1"/>
                </a:solidFill>
              </a:rPr>
              <a:t>-loops</a:t>
            </a:r>
            <a:endParaRPr lang="en-US" sz="1400" dirty="0"/>
          </a:p>
        </p:txBody>
      </p:sp>
      <p:sp>
        <p:nvSpPr>
          <p:cNvPr id="54" name="Rechteck 53">
            <a:extLst>
              <a:ext uri="{FF2B5EF4-FFF2-40B4-BE49-F238E27FC236}">
                <a16:creationId xmlns:a16="http://schemas.microsoft.com/office/drawing/2014/main" id="{80865F5F-E6D0-CFCE-A1BC-AC8D768414E9}"/>
              </a:ext>
            </a:extLst>
          </p:cNvPr>
          <p:cNvSpPr/>
          <p:nvPr/>
        </p:nvSpPr>
        <p:spPr>
          <a:xfrm>
            <a:off x="3604102" y="5079372"/>
            <a:ext cx="39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de-DE" sz="1400" cap="small" dirty="0" err="1">
                <a:solidFill>
                  <a:schemeClr val="tx1"/>
                </a:solidFill>
              </a:rPr>
              <a:t>ClosestTargets</a:t>
            </a:r>
            <a:r>
              <a:rPr lang="de-DE" sz="1400" dirty="0">
                <a:solidFill>
                  <a:schemeClr val="tx1"/>
                </a:solidFill>
              </a:rPr>
              <a:t>, HU, </a:t>
            </a:r>
            <a:r>
              <a:rPr lang="de-DE" sz="1200" dirty="0">
                <a:solidFill>
                  <a:schemeClr val="tx1"/>
                </a:solidFill>
              </a:rPr>
              <a:t>w/o </a:t>
            </a:r>
            <a:r>
              <a:rPr lang="de-DE" sz="1200" dirty="0" err="1">
                <a:solidFill>
                  <a:schemeClr val="tx1"/>
                </a:solidFill>
              </a:rPr>
              <a:t>object</a:t>
            </a:r>
            <a:r>
              <a:rPr lang="de-DE" sz="1200" dirty="0">
                <a:solidFill>
                  <a:schemeClr val="tx1"/>
                </a:solidFill>
              </a:rPr>
              <a:t> type </a:t>
            </a:r>
            <a:r>
              <a:rPr lang="de-DE" sz="1200" dirty="0" err="1">
                <a:solidFill>
                  <a:schemeClr val="tx1"/>
                </a:solidFill>
              </a:rPr>
              <a:t>self</a:t>
            </a:r>
            <a:r>
              <a:rPr lang="de-DE" sz="1200" dirty="0">
                <a:solidFill>
                  <a:schemeClr val="tx1"/>
                </a:solidFill>
              </a:rPr>
              <a:t>-loops</a:t>
            </a:r>
            <a:endParaRPr lang="de-DE" sz="1400" dirty="0">
              <a:solidFill>
                <a:schemeClr val="tx1"/>
              </a:solidFill>
            </a:endParaRPr>
          </a:p>
        </p:txBody>
      </p:sp>
      <p:cxnSp>
        <p:nvCxnSpPr>
          <p:cNvPr id="56" name="Verbinder: gewinkelt 55">
            <a:extLst>
              <a:ext uri="{FF2B5EF4-FFF2-40B4-BE49-F238E27FC236}">
                <a16:creationId xmlns:a16="http://schemas.microsoft.com/office/drawing/2014/main" id="{76FC3924-45D5-B3AE-86AC-2094FC9165F3}"/>
              </a:ext>
            </a:extLst>
          </p:cNvPr>
          <p:cNvCxnSpPr>
            <a:cxnSpLocks/>
            <a:stCxn id="51" idx="3"/>
            <a:endCxn id="53" idx="3"/>
          </p:cNvCxnSpPr>
          <p:nvPr/>
        </p:nvCxnSpPr>
        <p:spPr>
          <a:xfrm>
            <a:off x="7564102" y="4179372"/>
            <a:ext cx="12700" cy="359999"/>
          </a:xfrm>
          <a:prstGeom prst="bentConnector3">
            <a:avLst>
              <a:gd name="adj1" fmla="val 2325000"/>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 name="Verbinder: gewinkelt 57">
            <a:extLst>
              <a:ext uri="{FF2B5EF4-FFF2-40B4-BE49-F238E27FC236}">
                <a16:creationId xmlns:a16="http://schemas.microsoft.com/office/drawing/2014/main" id="{C127B58B-96CE-2A74-EF3B-11EA708A7F9B}"/>
              </a:ext>
            </a:extLst>
          </p:cNvPr>
          <p:cNvCxnSpPr>
            <a:cxnSpLocks/>
            <a:stCxn id="52" idx="3"/>
            <a:endCxn id="54" idx="3"/>
          </p:cNvCxnSpPr>
          <p:nvPr/>
        </p:nvCxnSpPr>
        <p:spPr>
          <a:xfrm>
            <a:off x="7564102" y="4899371"/>
            <a:ext cx="12700" cy="360001"/>
          </a:xfrm>
          <a:prstGeom prst="bentConnector3">
            <a:avLst>
              <a:gd name="adj1" fmla="val 2325000"/>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545AB73A-AC7D-C390-1285-1113908BD5DD}"/>
              </a:ext>
            </a:extLst>
          </p:cNvPr>
          <p:cNvSpPr txBox="1"/>
          <p:nvPr/>
        </p:nvSpPr>
        <p:spPr>
          <a:xfrm>
            <a:off x="7839891" y="4210034"/>
            <a:ext cx="508159" cy="307777"/>
          </a:xfrm>
          <a:prstGeom prst="rect">
            <a:avLst/>
          </a:prstGeom>
          <a:noFill/>
        </p:spPr>
        <p:txBody>
          <a:bodyPr wrap="square" rtlCol="0">
            <a:spAutoFit/>
          </a:bodyPr>
          <a:lstStyle/>
          <a:p>
            <a:r>
              <a:rPr lang="de-DE" sz="1400" dirty="0"/>
              <a:t>= ?</a:t>
            </a:r>
            <a:endParaRPr lang="en-US" sz="1400" dirty="0"/>
          </a:p>
        </p:txBody>
      </p:sp>
      <p:sp>
        <p:nvSpPr>
          <p:cNvPr id="64" name="Textfeld 63">
            <a:extLst>
              <a:ext uri="{FF2B5EF4-FFF2-40B4-BE49-F238E27FC236}">
                <a16:creationId xmlns:a16="http://schemas.microsoft.com/office/drawing/2014/main" id="{4F4AFB98-6F15-3027-625F-24488EEBCF2E}"/>
              </a:ext>
            </a:extLst>
          </p:cNvPr>
          <p:cNvSpPr txBox="1"/>
          <p:nvPr/>
        </p:nvSpPr>
        <p:spPr>
          <a:xfrm>
            <a:off x="7839892" y="4925482"/>
            <a:ext cx="508159" cy="307777"/>
          </a:xfrm>
          <a:prstGeom prst="rect">
            <a:avLst/>
          </a:prstGeom>
          <a:noFill/>
        </p:spPr>
        <p:txBody>
          <a:bodyPr wrap="square" rtlCol="0">
            <a:spAutoFit/>
          </a:bodyPr>
          <a:lstStyle/>
          <a:p>
            <a:r>
              <a:rPr lang="de-DE" sz="1400" dirty="0"/>
              <a:t>= ?</a:t>
            </a:r>
            <a:endParaRPr lang="en-US" sz="1400" dirty="0"/>
          </a:p>
        </p:txBody>
      </p:sp>
      <p:sp>
        <p:nvSpPr>
          <p:cNvPr id="69" name="Rechteck 68">
            <a:extLst>
              <a:ext uri="{FF2B5EF4-FFF2-40B4-BE49-F238E27FC236}">
                <a16:creationId xmlns:a16="http://schemas.microsoft.com/office/drawing/2014/main" id="{509D11D0-582F-EA6C-6B8D-4B9A9B47B721}"/>
              </a:ext>
            </a:extLst>
          </p:cNvPr>
          <p:cNvSpPr/>
          <p:nvPr/>
        </p:nvSpPr>
        <p:spPr>
          <a:xfrm>
            <a:off x="8348050" y="3409444"/>
            <a:ext cx="3328913" cy="1067284"/>
          </a:xfrm>
          <a:prstGeom prst="rect">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357188" indent="-268288"/>
            <a:r>
              <a:rPr lang="de-DE" sz="1600" b="1" dirty="0" err="1">
                <a:solidFill>
                  <a:schemeClr val="tx1"/>
                </a:solidFill>
              </a:rPr>
              <a:t>Measures</a:t>
            </a:r>
            <a:endParaRPr lang="de-DE" sz="1600" dirty="0">
              <a:solidFill>
                <a:schemeClr val="tx1"/>
              </a:solidFill>
            </a:endParaRPr>
          </a:p>
          <a:p>
            <a:pPr marL="357188" indent="-268288">
              <a:buFont typeface="Arial" panose="020B0604020202020204" pitchFamily="34" charset="0"/>
              <a:buChar char="•"/>
            </a:pPr>
            <a:r>
              <a:rPr lang="de-DE" sz="1600" dirty="0" err="1">
                <a:solidFill>
                  <a:schemeClr val="tx1"/>
                </a:solidFill>
              </a:rPr>
              <a:t>Number</a:t>
            </a:r>
            <a:r>
              <a:rPr lang="de-DE" sz="1600" dirty="0">
                <a:solidFill>
                  <a:schemeClr val="tx1"/>
                </a:solidFill>
              </a:rPr>
              <a:t> </a:t>
            </a:r>
            <a:r>
              <a:rPr lang="de-DE" sz="1600" dirty="0" err="1">
                <a:solidFill>
                  <a:schemeClr val="tx1"/>
                </a:solidFill>
              </a:rPr>
              <a:t>of</a:t>
            </a:r>
            <a:r>
              <a:rPr lang="de-DE" sz="1600" dirty="0">
                <a:solidFill>
                  <a:schemeClr val="tx1"/>
                </a:solidFill>
              </a:rPr>
              <a:t> </a:t>
            </a:r>
            <a:r>
              <a:rPr lang="de-DE" sz="1600" dirty="0" err="1">
                <a:solidFill>
                  <a:schemeClr val="tx1"/>
                </a:solidFill>
              </a:rPr>
              <a:t>events</a:t>
            </a:r>
            <a:r>
              <a:rPr lang="de-DE" sz="1600" dirty="0">
                <a:solidFill>
                  <a:schemeClr val="tx1"/>
                </a:solidFill>
              </a:rPr>
              <a:t> </a:t>
            </a:r>
            <a:r>
              <a:rPr lang="de-DE" sz="1600" dirty="0" err="1">
                <a:solidFill>
                  <a:schemeClr val="tx1"/>
                </a:solidFill>
              </a:rPr>
              <a:t>allocated</a:t>
            </a:r>
            <a:r>
              <a:rPr lang="de-DE" sz="1600" dirty="0">
                <a:solidFill>
                  <a:schemeClr val="tx1"/>
                </a:solidFill>
              </a:rPr>
              <a:t> </a:t>
            </a:r>
            <a:r>
              <a:rPr lang="de-DE" sz="1600" dirty="0" err="1">
                <a:solidFill>
                  <a:schemeClr val="tx1"/>
                </a:solidFill>
              </a:rPr>
              <a:t>to</a:t>
            </a:r>
            <a:r>
              <a:rPr lang="de-DE" sz="1600" dirty="0">
                <a:solidFill>
                  <a:schemeClr val="tx1"/>
                </a:solidFill>
              </a:rPr>
              <a:t> </a:t>
            </a:r>
            <a:r>
              <a:rPr lang="de-DE" sz="1600" dirty="0" err="1">
                <a:solidFill>
                  <a:schemeClr val="tx1"/>
                </a:solidFill>
              </a:rPr>
              <a:t>exactly</a:t>
            </a:r>
            <a:r>
              <a:rPr lang="de-DE" sz="1600" dirty="0">
                <a:solidFill>
                  <a:schemeClr val="tx1"/>
                </a:solidFill>
              </a:rPr>
              <a:t> 1 / all </a:t>
            </a:r>
            <a:r>
              <a:rPr lang="de-DE" sz="1600" dirty="0" err="1">
                <a:solidFill>
                  <a:schemeClr val="tx1"/>
                </a:solidFill>
              </a:rPr>
              <a:t>targets</a:t>
            </a:r>
            <a:endParaRPr lang="de-DE" sz="1600" i="1" dirty="0">
              <a:solidFill>
                <a:schemeClr val="tx1"/>
              </a:solidFill>
            </a:endParaRPr>
          </a:p>
          <a:p>
            <a:pPr marL="357188" indent="-268288">
              <a:buFont typeface="Arial" panose="020B0604020202020204" pitchFamily="34" charset="0"/>
              <a:buChar char="•"/>
            </a:pPr>
            <a:r>
              <a:rPr lang="en-US" sz="1600" dirty="0">
                <a:solidFill>
                  <a:schemeClr val="tx1"/>
                </a:solidFill>
              </a:rPr>
              <a:t>Runtime</a:t>
            </a:r>
          </a:p>
        </p:txBody>
      </p:sp>
      <p:sp>
        <p:nvSpPr>
          <p:cNvPr id="4" name="Textfeld 3">
            <a:extLst>
              <a:ext uri="{FF2B5EF4-FFF2-40B4-BE49-F238E27FC236}">
                <a16:creationId xmlns:a16="http://schemas.microsoft.com/office/drawing/2014/main" id="{E34A056D-A435-5FBC-7898-C36547CF7E1F}"/>
              </a:ext>
            </a:extLst>
          </p:cNvPr>
          <p:cNvSpPr txBox="1"/>
          <p:nvPr/>
        </p:nvSpPr>
        <p:spPr>
          <a:xfrm>
            <a:off x="7659351" y="4570675"/>
            <a:ext cx="918888" cy="307777"/>
          </a:xfrm>
          <a:prstGeom prst="rect">
            <a:avLst/>
          </a:prstGeom>
          <a:noFill/>
        </p:spPr>
        <p:txBody>
          <a:bodyPr wrap="square" rtlCol="0">
            <a:spAutoFit/>
          </a:bodyPr>
          <a:lstStyle/>
          <a:p>
            <a:r>
              <a:rPr lang="de-DE" sz="1400" dirty="0"/>
              <a:t>✅</a:t>
            </a:r>
            <a:endParaRPr lang="en-US" sz="1400" dirty="0"/>
          </a:p>
        </p:txBody>
      </p:sp>
      <p:sp>
        <p:nvSpPr>
          <p:cNvPr id="11" name="Textfeld 10">
            <a:extLst>
              <a:ext uri="{FF2B5EF4-FFF2-40B4-BE49-F238E27FC236}">
                <a16:creationId xmlns:a16="http://schemas.microsoft.com/office/drawing/2014/main" id="{8B1489A0-0AD3-C006-CCE5-078B5931532B}"/>
              </a:ext>
            </a:extLst>
          </p:cNvPr>
          <p:cNvSpPr txBox="1"/>
          <p:nvPr/>
        </p:nvSpPr>
        <p:spPr>
          <a:xfrm>
            <a:off x="389393" y="2401844"/>
            <a:ext cx="2024064" cy="261610"/>
          </a:xfrm>
          <a:prstGeom prst="rect">
            <a:avLst/>
          </a:prstGeom>
          <a:noFill/>
        </p:spPr>
        <p:txBody>
          <a:bodyPr wrap="square" rtlCol="0">
            <a:spAutoFit/>
          </a:bodyPr>
          <a:lstStyle/>
          <a:p>
            <a:pPr algn="ctr"/>
            <a:r>
              <a:rPr lang="de-DE" sz="1100" dirty="0"/>
              <a:t>[9-12]</a:t>
            </a:r>
            <a:endParaRPr lang="en-US" sz="1100" dirty="0"/>
          </a:p>
        </p:txBody>
      </p:sp>
      <p:sp>
        <p:nvSpPr>
          <p:cNvPr id="13" name="Rechteck 12">
            <a:extLst>
              <a:ext uri="{FF2B5EF4-FFF2-40B4-BE49-F238E27FC236}">
                <a16:creationId xmlns:a16="http://schemas.microsoft.com/office/drawing/2014/main" id="{0FCAFD16-63CD-1EB8-431D-82F4A8194ADE}"/>
              </a:ext>
            </a:extLst>
          </p:cNvPr>
          <p:cNvSpPr/>
          <p:nvPr/>
        </p:nvSpPr>
        <p:spPr>
          <a:xfrm>
            <a:off x="8349614" y="4506414"/>
            <a:ext cx="3328913" cy="1052707"/>
          </a:xfrm>
          <a:prstGeom prst="rect">
            <a:avLst/>
          </a:prstGeom>
          <a:solidFill>
            <a:schemeClr val="bg1">
              <a:lumMod val="7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marL="266700" indent="-200025"/>
            <a:r>
              <a:rPr lang="de-DE" sz="1600" b="1" dirty="0">
                <a:solidFill>
                  <a:schemeClr val="tx1"/>
                </a:solidFill>
              </a:rPr>
              <a:t>System</a:t>
            </a:r>
          </a:p>
          <a:p>
            <a:pPr marL="266700" indent="-200025"/>
            <a:r>
              <a:rPr lang="en-US" sz="1200" dirty="0">
                <a:solidFill>
                  <a:schemeClr val="tx1"/>
                </a:solidFill>
              </a:rPr>
              <a:t>Ubuntu 24.04</a:t>
            </a:r>
          </a:p>
          <a:p>
            <a:pPr marL="266700" indent="-200025"/>
            <a:r>
              <a:rPr lang="en-US" sz="1200" dirty="0">
                <a:solidFill>
                  <a:schemeClr val="tx1"/>
                </a:solidFill>
              </a:rPr>
              <a:t>Intel i7, 16 cores, 4.2-5.3 GHz</a:t>
            </a:r>
          </a:p>
          <a:p>
            <a:pPr marL="266700" indent="-200025"/>
            <a:r>
              <a:rPr lang="en-US" sz="1200" dirty="0">
                <a:solidFill>
                  <a:schemeClr val="tx1"/>
                </a:solidFill>
              </a:rPr>
              <a:t>32GB DDR5-6000MHz CL36 RAM</a:t>
            </a:r>
          </a:p>
        </p:txBody>
      </p:sp>
      <p:sp>
        <p:nvSpPr>
          <p:cNvPr id="3" name="Rechteck 2">
            <a:extLst>
              <a:ext uri="{FF2B5EF4-FFF2-40B4-BE49-F238E27FC236}">
                <a16:creationId xmlns:a16="http://schemas.microsoft.com/office/drawing/2014/main" id="{4FE9AE19-AFF1-A1AF-33F7-506CA0925945}"/>
              </a:ext>
            </a:extLst>
          </p:cNvPr>
          <p:cNvSpPr/>
          <p:nvPr/>
        </p:nvSpPr>
        <p:spPr>
          <a:xfrm>
            <a:off x="8348050" y="2431786"/>
            <a:ext cx="1643675" cy="943159"/>
          </a:xfrm>
          <a:prstGeom prst="rect">
            <a:avLst/>
          </a:prstGeom>
          <a:solidFill>
            <a:schemeClr val="accent3">
              <a:lumMod val="20000"/>
              <a:lumOff val="80000"/>
            </a:schemeClr>
          </a:solidFill>
          <a:ln>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357188" indent="-268288"/>
            <a:r>
              <a:rPr lang="de-DE" sz="1600" b="1" dirty="0">
                <a:solidFill>
                  <a:schemeClr val="accent3">
                    <a:lumMod val="50000"/>
                  </a:schemeClr>
                </a:solidFill>
              </a:rPr>
              <a:t>Best </a:t>
            </a:r>
            <a:r>
              <a:rPr lang="de-DE" sz="1600" b="1" dirty="0" err="1">
                <a:solidFill>
                  <a:schemeClr val="accent3">
                    <a:lumMod val="50000"/>
                  </a:schemeClr>
                </a:solidFill>
              </a:rPr>
              <a:t>case</a:t>
            </a:r>
            <a:r>
              <a:rPr lang="de-DE" sz="1600" b="1" dirty="0">
                <a:solidFill>
                  <a:schemeClr val="accent3">
                    <a:lumMod val="50000"/>
                  </a:schemeClr>
                </a:solidFill>
              </a:rPr>
              <a:t>:</a:t>
            </a:r>
          </a:p>
          <a:p>
            <a:pPr marL="357188" indent="-268288"/>
            <a:r>
              <a:rPr lang="de-DE" sz="1400" dirty="0">
                <a:solidFill>
                  <a:schemeClr val="accent3">
                    <a:lumMod val="50000"/>
                  </a:schemeClr>
                </a:solidFill>
              </a:rPr>
              <a:t>ev. </a:t>
            </a:r>
            <a:r>
              <a:rPr lang="de-DE" sz="1400" dirty="0" err="1">
                <a:solidFill>
                  <a:schemeClr val="accent3">
                    <a:lumMod val="50000"/>
                  </a:schemeClr>
                </a:solidFill>
              </a:rPr>
              <a:t>allocated</a:t>
            </a:r>
            <a:r>
              <a:rPr lang="de-DE" sz="1400" dirty="0">
                <a:solidFill>
                  <a:schemeClr val="accent3">
                    <a:lumMod val="50000"/>
                  </a:schemeClr>
                </a:solidFill>
              </a:rPr>
              <a:t> </a:t>
            </a:r>
            <a:r>
              <a:rPr lang="en-US" sz="1400" dirty="0">
                <a:solidFill>
                  <a:schemeClr val="accent3">
                    <a:lumMod val="50000"/>
                  </a:schemeClr>
                </a:solidFill>
              </a:rPr>
              <a:t>to</a:t>
            </a:r>
          </a:p>
          <a:p>
            <a:pPr marL="357188" indent="-268288"/>
            <a:r>
              <a:rPr lang="en-US" sz="1400" b="1" dirty="0">
                <a:solidFill>
                  <a:schemeClr val="accent3">
                    <a:lumMod val="50000"/>
                  </a:schemeClr>
                </a:solidFill>
              </a:rPr>
              <a:t>exactly 1 </a:t>
            </a:r>
            <a:r>
              <a:rPr lang="en-US" sz="1400" dirty="0">
                <a:solidFill>
                  <a:schemeClr val="accent3">
                    <a:lumMod val="50000"/>
                  </a:schemeClr>
                </a:solidFill>
              </a:rPr>
              <a:t>object</a:t>
            </a:r>
            <a:endParaRPr lang="de-DE" sz="1400" dirty="0">
              <a:solidFill>
                <a:schemeClr val="accent3">
                  <a:lumMod val="50000"/>
                </a:schemeClr>
              </a:solidFill>
            </a:endParaRPr>
          </a:p>
        </p:txBody>
      </p:sp>
      <p:sp>
        <p:nvSpPr>
          <p:cNvPr id="14" name="Rechteck 13">
            <a:extLst>
              <a:ext uri="{FF2B5EF4-FFF2-40B4-BE49-F238E27FC236}">
                <a16:creationId xmlns:a16="http://schemas.microsoft.com/office/drawing/2014/main" id="{7F5775CE-08CA-E367-046F-57B970902DDF}"/>
              </a:ext>
            </a:extLst>
          </p:cNvPr>
          <p:cNvSpPr/>
          <p:nvPr/>
        </p:nvSpPr>
        <p:spPr>
          <a:xfrm>
            <a:off x="10031556" y="2431786"/>
            <a:ext cx="1643675" cy="943159"/>
          </a:xfrm>
          <a:prstGeom prst="rect">
            <a:avLst/>
          </a:prstGeom>
          <a:solidFill>
            <a:schemeClr val="accent6">
              <a:lumMod val="20000"/>
              <a:lumOff val="80000"/>
            </a:schemeClr>
          </a:solidFill>
          <a:ln>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357188" indent="-268288"/>
            <a:r>
              <a:rPr lang="de-DE" sz="1600" b="1" dirty="0" err="1">
                <a:solidFill>
                  <a:schemeClr val="accent6">
                    <a:lumMod val="50000"/>
                  </a:schemeClr>
                </a:solidFill>
              </a:rPr>
              <a:t>Worst</a:t>
            </a:r>
            <a:r>
              <a:rPr lang="de-DE" sz="1600" b="1" dirty="0">
                <a:solidFill>
                  <a:schemeClr val="accent6">
                    <a:lumMod val="50000"/>
                  </a:schemeClr>
                </a:solidFill>
              </a:rPr>
              <a:t> </a:t>
            </a:r>
            <a:r>
              <a:rPr lang="de-DE" sz="1600" b="1" dirty="0" err="1">
                <a:solidFill>
                  <a:schemeClr val="accent6">
                    <a:lumMod val="50000"/>
                  </a:schemeClr>
                </a:solidFill>
              </a:rPr>
              <a:t>case</a:t>
            </a:r>
            <a:r>
              <a:rPr lang="de-DE" sz="1600" b="1" dirty="0">
                <a:solidFill>
                  <a:schemeClr val="accent6">
                    <a:lumMod val="50000"/>
                  </a:schemeClr>
                </a:solidFill>
              </a:rPr>
              <a:t>:</a:t>
            </a:r>
          </a:p>
          <a:p>
            <a:pPr marL="357188" indent="-268288"/>
            <a:r>
              <a:rPr lang="de-DE" sz="1400" dirty="0">
                <a:solidFill>
                  <a:schemeClr val="accent6">
                    <a:lumMod val="50000"/>
                  </a:schemeClr>
                </a:solidFill>
              </a:rPr>
              <a:t>ev. </a:t>
            </a:r>
            <a:r>
              <a:rPr lang="de-DE" sz="1400" dirty="0" err="1">
                <a:solidFill>
                  <a:schemeClr val="accent6">
                    <a:lumMod val="50000"/>
                  </a:schemeClr>
                </a:solidFill>
              </a:rPr>
              <a:t>allocated</a:t>
            </a:r>
            <a:r>
              <a:rPr lang="de-DE" sz="1400" dirty="0">
                <a:solidFill>
                  <a:schemeClr val="accent6">
                    <a:lumMod val="50000"/>
                  </a:schemeClr>
                </a:solidFill>
              </a:rPr>
              <a:t> </a:t>
            </a:r>
            <a:r>
              <a:rPr lang="en-US" sz="1400" dirty="0">
                <a:solidFill>
                  <a:schemeClr val="accent6">
                    <a:lumMod val="50000"/>
                  </a:schemeClr>
                </a:solidFill>
              </a:rPr>
              <a:t>to</a:t>
            </a:r>
          </a:p>
          <a:p>
            <a:pPr marL="357188" indent="-268288"/>
            <a:r>
              <a:rPr lang="en-US" sz="1400" b="1" dirty="0">
                <a:solidFill>
                  <a:schemeClr val="accent6">
                    <a:lumMod val="50000"/>
                  </a:schemeClr>
                </a:solidFill>
              </a:rPr>
              <a:t>all </a:t>
            </a:r>
            <a:r>
              <a:rPr lang="en-US" sz="1400" dirty="0">
                <a:solidFill>
                  <a:schemeClr val="accent6">
                    <a:lumMod val="50000"/>
                  </a:schemeClr>
                </a:solidFill>
              </a:rPr>
              <a:t>target</a:t>
            </a:r>
            <a:r>
              <a:rPr lang="en-US" sz="1400" b="1" dirty="0">
                <a:solidFill>
                  <a:schemeClr val="accent6">
                    <a:lumMod val="50000"/>
                  </a:schemeClr>
                </a:solidFill>
              </a:rPr>
              <a:t> </a:t>
            </a:r>
            <a:r>
              <a:rPr lang="en-US" sz="1400" dirty="0">
                <a:solidFill>
                  <a:schemeClr val="accent6">
                    <a:lumMod val="50000"/>
                  </a:schemeClr>
                </a:solidFill>
              </a:rPr>
              <a:t>objects</a:t>
            </a:r>
            <a:endParaRPr lang="de-DE" sz="1400" dirty="0">
              <a:solidFill>
                <a:schemeClr val="accent6">
                  <a:lumMod val="50000"/>
                </a:schemeClr>
              </a:solidFill>
            </a:endParaRPr>
          </a:p>
        </p:txBody>
      </p:sp>
    </p:spTree>
    <p:extLst>
      <p:ext uri="{BB962C8B-B14F-4D97-AF65-F5344CB8AC3E}">
        <p14:creationId xmlns:p14="http://schemas.microsoft.com/office/powerpoint/2010/main" val="613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
                                            <p:txEl>
                                              <p:pRg st="0" end="0"/>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0" end="0"/>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1" end="1"/>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
                                            <p:txEl>
                                              <p:pRg st="2" end="2"/>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9">
                                            <p:txEl>
                                              <p:pRg st="2" end="2"/>
                                            </p:txEl>
                                          </p:spTgt>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10" grpId="0" animBg="1"/>
      <p:bldP spid="19" grpId="0" animBg="1"/>
      <p:bldP spid="23" grpId="0" animBg="1"/>
      <p:bldP spid="30" grpId="0" animBg="1"/>
      <p:bldP spid="29" grpId="0" animBg="1"/>
      <p:bldP spid="24" grpId="0" animBg="1"/>
      <p:bldP spid="39" grpId="0" animBg="1"/>
      <p:bldP spid="40" grpId="0" animBg="1"/>
      <p:bldP spid="41" grpId="0" animBg="1"/>
      <p:bldP spid="42" grpId="0" animBg="1"/>
      <p:bldP spid="48" grpId="0" animBg="1"/>
      <p:bldP spid="49" grpId="0" animBg="1"/>
      <p:bldP spid="50" grpId="0" animBg="1"/>
      <p:bldP spid="51" grpId="0" animBg="1"/>
      <p:bldP spid="52" grpId="0" animBg="1"/>
      <p:bldP spid="53" grpId="0" animBg="1"/>
      <p:bldP spid="54" grpId="0" animBg="1"/>
      <p:bldP spid="63" grpId="0"/>
      <p:bldP spid="64" grpId="0"/>
      <p:bldP spid="69" grpId="0" animBg="1"/>
      <p:bldP spid="4" grpId="0"/>
      <p:bldP spid="11" grpId="0"/>
      <p:bldP spid="13" grpId="0" animBg="1"/>
      <p:bldP spid="3" grpId="0" animBg="1"/>
      <p:bldP spid="14"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CFEF654-025B-9EA8-592C-183B979CEFAB}"/>
              </a:ext>
            </a:extLst>
          </p:cNvPr>
          <p:cNvPicPr>
            <a:picLocks noChangeAspect="1"/>
          </p:cNvPicPr>
          <p:nvPr/>
        </p:nvPicPr>
        <p:blipFill>
          <a:blip r:embed="rId3"/>
          <a:stretch>
            <a:fillRect/>
          </a:stretch>
        </p:blipFill>
        <p:spPr>
          <a:xfrm>
            <a:off x="1160649" y="152400"/>
            <a:ext cx="9870702" cy="5756499"/>
          </a:xfrm>
          <a:prstGeom prst="rect">
            <a:avLst/>
          </a:prstGeom>
        </p:spPr>
      </p:pic>
      <p:sp>
        <p:nvSpPr>
          <p:cNvPr id="2" name="unnötig shade">
            <a:extLst>
              <a:ext uri="{FF2B5EF4-FFF2-40B4-BE49-F238E27FC236}">
                <a16:creationId xmlns:a16="http://schemas.microsoft.com/office/drawing/2014/main" id="{4D0A1015-03A6-4F09-A586-0BEB9C8A5BB7}"/>
              </a:ext>
            </a:extLst>
          </p:cNvPr>
          <p:cNvSpPr/>
          <p:nvPr/>
        </p:nvSpPr>
        <p:spPr>
          <a:xfrm>
            <a:off x="3651250" y="0"/>
            <a:ext cx="3257550" cy="5810250"/>
          </a:xfrm>
          <a:prstGeom prst="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2DEAC4CF-D9B1-732A-A80F-6564A2B85D59}"/>
              </a:ext>
            </a:extLst>
          </p:cNvPr>
          <p:cNvSpPr/>
          <p:nvPr/>
        </p:nvSpPr>
        <p:spPr>
          <a:xfrm>
            <a:off x="6903243" y="1"/>
            <a:ext cx="3258000" cy="247647"/>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rPr>
              <a:t>% Events </a:t>
            </a:r>
            <a:r>
              <a:rPr lang="de-DE" sz="1200" b="1" dirty="0" err="1">
                <a:solidFill>
                  <a:schemeClr val="bg1"/>
                </a:solidFill>
              </a:rPr>
              <a:t>allocated</a:t>
            </a:r>
            <a:r>
              <a:rPr lang="de-DE" sz="1200" b="1" dirty="0">
                <a:solidFill>
                  <a:schemeClr val="bg1"/>
                </a:solidFill>
              </a:rPr>
              <a:t> </a:t>
            </a:r>
            <a:r>
              <a:rPr lang="de-DE" sz="1200" b="1" dirty="0" err="1">
                <a:solidFill>
                  <a:schemeClr val="bg1"/>
                </a:solidFill>
              </a:rPr>
              <a:t>to</a:t>
            </a:r>
            <a:r>
              <a:rPr lang="de-DE" sz="1200" b="1" dirty="0">
                <a:solidFill>
                  <a:schemeClr val="bg1"/>
                </a:solidFill>
              </a:rPr>
              <a:t> …</a:t>
            </a:r>
          </a:p>
        </p:txBody>
      </p:sp>
      <p:sp>
        <p:nvSpPr>
          <p:cNvPr id="4" name="Rechteck 3">
            <a:extLst>
              <a:ext uri="{FF2B5EF4-FFF2-40B4-BE49-F238E27FC236}">
                <a16:creationId xmlns:a16="http://schemas.microsoft.com/office/drawing/2014/main" id="{9F7EF412-1E10-0FED-25D6-BBBFBA480545}"/>
              </a:ext>
            </a:extLst>
          </p:cNvPr>
          <p:cNvSpPr/>
          <p:nvPr/>
        </p:nvSpPr>
        <p:spPr>
          <a:xfrm>
            <a:off x="6903243" y="247649"/>
            <a:ext cx="1659282" cy="177801"/>
          </a:xfrm>
          <a:prstGeom prst="rect">
            <a:avLst/>
          </a:prstGeom>
          <a:solidFill>
            <a:srgbClr val="00441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bg1"/>
                </a:solidFill>
              </a:rPr>
              <a:t>exactly</a:t>
            </a:r>
            <a:r>
              <a:rPr lang="de-DE" sz="1200" dirty="0">
                <a:solidFill>
                  <a:schemeClr val="bg1"/>
                </a:solidFill>
              </a:rPr>
              <a:t> 1 </a:t>
            </a:r>
            <a:r>
              <a:rPr lang="de-DE" sz="1200" dirty="0" err="1">
                <a:solidFill>
                  <a:schemeClr val="bg1"/>
                </a:solidFill>
              </a:rPr>
              <a:t>target</a:t>
            </a:r>
            <a:endParaRPr lang="en-US" sz="1200" dirty="0">
              <a:solidFill>
                <a:schemeClr val="bg1"/>
              </a:solidFill>
            </a:endParaRPr>
          </a:p>
        </p:txBody>
      </p:sp>
      <p:sp>
        <p:nvSpPr>
          <p:cNvPr id="5" name="Rechteck 4">
            <a:extLst>
              <a:ext uri="{FF2B5EF4-FFF2-40B4-BE49-F238E27FC236}">
                <a16:creationId xmlns:a16="http://schemas.microsoft.com/office/drawing/2014/main" id="{5FBE33AE-D404-FE66-4F49-C090EE61D64B}"/>
              </a:ext>
            </a:extLst>
          </p:cNvPr>
          <p:cNvSpPr/>
          <p:nvPr/>
        </p:nvSpPr>
        <p:spPr>
          <a:xfrm>
            <a:off x="8562975" y="247649"/>
            <a:ext cx="1597818" cy="177802"/>
          </a:xfrm>
          <a:prstGeom prst="rect">
            <a:avLst/>
          </a:prstGeom>
          <a:solidFill>
            <a:srgbClr val="6700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all </a:t>
            </a:r>
            <a:r>
              <a:rPr lang="de-DE" sz="1200" dirty="0" err="1">
                <a:solidFill>
                  <a:schemeClr val="bg1"/>
                </a:solidFill>
              </a:rPr>
              <a:t>targets</a:t>
            </a:r>
            <a:endParaRPr lang="en-US" sz="1200" dirty="0">
              <a:solidFill>
                <a:schemeClr val="bg1"/>
              </a:solidFill>
            </a:endParaRPr>
          </a:p>
        </p:txBody>
      </p:sp>
      <p:sp>
        <p:nvSpPr>
          <p:cNvPr id="7" name="Rechteck 6">
            <a:extLst>
              <a:ext uri="{FF2B5EF4-FFF2-40B4-BE49-F238E27FC236}">
                <a16:creationId xmlns:a16="http://schemas.microsoft.com/office/drawing/2014/main" id="{AB5489AD-02A2-A1DB-5D5F-355AF8347233}"/>
              </a:ext>
            </a:extLst>
          </p:cNvPr>
          <p:cNvSpPr/>
          <p:nvPr/>
        </p:nvSpPr>
        <p:spPr>
          <a:xfrm>
            <a:off x="10160793" y="0"/>
            <a:ext cx="804864" cy="425449"/>
          </a:xfrm>
          <a:prstGeom prst="rect">
            <a:avLst/>
          </a:prstGeom>
          <a:solidFill>
            <a:srgbClr val="44015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bg1"/>
                </a:solidFill>
              </a:rPr>
              <a:t>max</a:t>
            </a:r>
            <a:endParaRPr lang="de-DE" sz="1200" b="1" dirty="0">
              <a:solidFill>
                <a:schemeClr val="bg1"/>
              </a:solidFill>
            </a:endParaRPr>
          </a:p>
          <a:p>
            <a:pPr algn="ctr"/>
            <a:r>
              <a:rPr lang="de-DE" sz="1200" b="1" dirty="0" err="1">
                <a:solidFill>
                  <a:schemeClr val="bg1"/>
                </a:solidFill>
              </a:rPr>
              <a:t>distance</a:t>
            </a:r>
            <a:endParaRPr lang="de-DE" sz="1200" b="1" dirty="0">
              <a:solidFill>
                <a:schemeClr val="bg1"/>
              </a:solidFill>
            </a:endParaRPr>
          </a:p>
        </p:txBody>
      </p:sp>
      <p:sp>
        <p:nvSpPr>
          <p:cNvPr id="8" name="maxDist shade">
            <a:extLst>
              <a:ext uri="{FF2B5EF4-FFF2-40B4-BE49-F238E27FC236}">
                <a16:creationId xmlns:a16="http://schemas.microsoft.com/office/drawing/2014/main" id="{BC1B192C-4037-F808-4201-4F271BE0E878}"/>
              </a:ext>
            </a:extLst>
          </p:cNvPr>
          <p:cNvSpPr/>
          <p:nvPr/>
        </p:nvSpPr>
        <p:spPr>
          <a:xfrm>
            <a:off x="10160793" y="-1"/>
            <a:ext cx="804864" cy="5810252"/>
          </a:xfrm>
          <a:prstGeom prst="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1102C909-897B-38E9-F366-32593B190176}"/>
              </a:ext>
            </a:extLst>
          </p:cNvPr>
          <p:cNvSpPr/>
          <p:nvPr/>
        </p:nvSpPr>
        <p:spPr>
          <a:xfrm>
            <a:off x="1805940" y="-1"/>
            <a:ext cx="1153506" cy="640081"/>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rPr>
              <a:t>Target</a:t>
            </a:r>
          </a:p>
          <a:p>
            <a:pPr algn="ctr"/>
            <a:r>
              <a:rPr lang="de-DE" sz="1200" b="1" dirty="0" err="1">
                <a:solidFill>
                  <a:schemeClr val="bg1"/>
                </a:solidFill>
              </a:rPr>
              <a:t>object</a:t>
            </a:r>
            <a:r>
              <a:rPr lang="de-DE" sz="1200" b="1" dirty="0">
                <a:solidFill>
                  <a:schemeClr val="bg1"/>
                </a:solidFill>
              </a:rPr>
              <a:t> type</a:t>
            </a:r>
          </a:p>
        </p:txBody>
      </p:sp>
      <p:sp>
        <p:nvSpPr>
          <p:cNvPr id="10" name="Rechteck 9">
            <a:extLst>
              <a:ext uri="{FF2B5EF4-FFF2-40B4-BE49-F238E27FC236}">
                <a16:creationId xmlns:a16="http://schemas.microsoft.com/office/drawing/2014/main" id="{CAF88B3B-A0F0-20F1-F040-5A4626B59BB7}"/>
              </a:ext>
            </a:extLst>
          </p:cNvPr>
          <p:cNvSpPr/>
          <p:nvPr/>
        </p:nvSpPr>
        <p:spPr>
          <a:xfrm>
            <a:off x="2959446" y="-1"/>
            <a:ext cx="686022" cy="640081"/>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rPr>
              <a:t>#</a:t>
            </a:r>
          </a:p>
          <a:p>
            <a:pPr algn="ctr"/>
            <a:r>
              <a:rPr lang="de-DE" sz="1100" b="1" dirty="0" err="1">
                <a:solidFill>
                  <a:schemeClr val="bg1"/>
                </a:solidFill>
              </a:rPr>
              <a:t>targets</a:t>
            </a:r>
            <a:endParaRPr lang="de-DE" sz="1200" b="1" dirty="0">
              <a:solidFill>
                <a:schemeClr val="bg1"/>
              </a:solidFill>
            </a:endParaRPr>
          </a:p>
        </p:txBody>
      </p:sp>
      <p:sp>
        <p:nvSpPr>
          <p:cNvPr id="11" name="Rechteck 10">
            <a:extLst>
              <a:ext uri="{FF2B5EF4-FFF2-40B4-BE49-F238E27FC236}">
                <a16:creationId xmlns:a16="http://schemas.microsoft.com/office/drawing/2014/main" id="{7DF6660C-231C-D109-FF6B-5EBC3702C05B}"/>
              </a:ext>
            </a:extLst>
          </p:cNvPr>
          <p:cNvSpPr/>
          <p:nvPr/>
        </p:nvSpPr>
        <p:spPr>
          <a:xfrm>
            <a:off x="1154866" y="-1"/>
            <a:ext cx="651073" cy="640081"/>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rPr>
              <a:t>OCEL</a:t>
            </a:r>
          </a:p>
        </p:txBody>
      </p:sp>
    </p:spTree>
    <p:extLst>
      <p:ext uri="{BB962C8B-B14F-4D97-AF65-F5344CB8AC3E}">
        <p14:creationId xmlns:p14="http://schemas.microsoft.com/office/powerpoint/2010/main" val="429467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3731ACF-8D37-DBE1-5115-B2A87B4A434D}"/>
              </a:ext>
            </a:extLst>
          </p:cNvPr>
          <p:cNvSpPr>
            <a:spLocks noGrp="1"/>
          </p:cNvSpPr>
          <p:nvPr>
            <p:ph type="title"/>
          </p:nvPr>
        </p:nvSpPr>
        <p:spPr/>
        <p:txBody>
          <a:bodyPr/>
          <a:lstStyle/>
          <a:p>
            <a:r>
              <a:rPr lang="de-DE" dirty="0"/>
              <a:t>HU </a:t>
            </a:r>
            <a:r>
              <a:rPr lang="de-DE" dirty="0" err="1"/>
              <a:t>Object</a:t>
            </a:r>
            <a:r>
              <a:rPr lang="de-DE" dirty="0"/>
              <a:t> Type Relations</a:t>
            </a:r>
            <a:endParaRPr lang="en-US" dirty="0">
              <a:solidFill>
                <a:schemeClr val="tx1"/>
              </a:solidFill>
            </a:endParaRPr>
          </a:p>
        </p:txBody>
      </p:sp>
      <p:sp>
        <p:nvSpPr>
          <p:cNvPr id="6" name="Inhaltsplatzhalter 5">
            <a:extLst>
              <a:ext uri="{FF2B5EF4-FFF2-40B4-BE49-F238E27FC236}">
                <a16:creationId xmlns:a16="http://schemas.microsoft.com/office/drawing/2014/main" id="{76AB2923-C20B-254E-B31D-B46292BF33D0}"/>
              </a:ext>
            </a:extLst>
          </p:cNvPr>
          <p:cNvSpPr>
            <a:spLocks noGrp="1"/>
          </p:cNvSpPr>
          <p:nvPr>
            <p:ph idx="1"/>
          </p:nvPr>
        </p:nvSpPr>
        <p:spPr/>
        <p:txBody>
          <a:bodyPr/>
          <a:lstStyle/>
          <a:p>
            <a:r>
              <a:rPr lang="de-DE" dirty="0">
                <a:solidFill>
                  <a:schemeClr val="tx1"/>
                </a:solidFill>
              </a:rPr>
              <a:t>●</a:t>
            </a:r>
            <a:r>
              <a:rPr lang="de-DE" dirty="0"/>
              <a:t> </a:t>
            </a:r>
            <a:r>
              <a:rPr lang="de-DE" dirty="0">
                <a:solidFill>
                  <a:schemeClr val="tx1"/>
                </a:solidFill>
              </a:rPr>
              <a:t>Hinge </a:t>
            </a:r>
            <a:r>
              <a:rPr lang="de-DE" dirty="0" err="1">
                <a:solidFill>
                  <a:schemeClr val="tx1"/>
                </a:solidFill>
              </a:rPr>
              <a:t>manufacturing</a:t>
            </a:r>
            <a:endParaRPr lang="en-US" dirty="0"/>
          </a:p>
        </p:txBody>
      </p:sp>
      <p:sp>
        <p:nvSpPr>
          <p:cNvPr id="8" name="Textplatzhalter 7">
            <a:extLst>
              <a:ext uri="{FF2B5EF4-FFF2-40B4-BE49-F238E27FC236}">
                <a16:creationId xmlns:a16="http://schemas.microsoft.com/office/drawing/2014/main" id="{FEA1441E-8D33-7A9C-F355-A207652941E5}"/>
              </a:ext>
            </a:extLst>
          </p:cNvPr>
          <p:cNvSpPr>
            <a:spLocks noGrp="1"/>
          </p:cNvSpPr>
          <p:nvPr>
            <p:ph type="body" sz="quarter" idx="14"/>
          </p:nvPr>
        </p:nvSpPr>
        <p:spPr/>
        <p:txBody>
          <a:bodyPr/>
          <a:lstStyle/>
          <a:p>
            <a:endParaRPr lang="en-US"/>
          </a:p>
        </p:txBody>
      </p:sp>
      <p:grpSp>
        <p:nvGrpSpPr>
          <p:cNvPr id="82" name="Gruppieren 81">
            <a:extLst>
              <a:ext uri="{FF2B5EF4-FFF2-40B4-BE49-F238E27FC236}">
                <a16:creationId xmlns:a16="http://schemas.microsoft.com/office/drawing/2014/main" id="{06A7E7DA-6262-FD14-3505-442B73D77136}"/>
              </a:ext>
            </a:extLst>
          </p:cNvPr>
          <p:cNvGrpSpPr/>
          <p:nvPr/>
        </p:nvGrpSpPr>
        <p:grpSpPr>
          <a:xfrm>
            <a:off x="1040813" y="1134000"/>
            <a:ext cx="9108575" cy="2037898"/>
            <a:chOff x="1040813" y="1134000"/>
            <a:chExt cx="9108575" cy="2037898"/>
          </a:xfrm>
        </p:grpSpPr>
        <p:sp>
          <p:nvSpPr>
            <p:cNvPr id="9" name="Rechteck 8">
              <a:extLst>
                <a:ext uri="{FF2B5EF4-FFF2-40B4-BE49-F238E27FC236}">
                  <a16:creationId xmlns:a16="http://schemas.microsoft.com/office/drawing/2014/main" id="{D88EB0B0-84B3-A3E0-35AF-B3B85CDBC72E}"/>
                </a:ext>
              </a:extLst>
            </p:cNvPr>
            <p:cNvSpPr/>
            <p:nvPr/>
          </p:nvSpPr>
          <p:spPr>
            <a:xfrm>
              <a:off x="1040813"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Steel </a:t>
              </a:r>
              <a:r>
                <a:rPr lang="de-DE" sz="1600" dirty="0" err="1">
                  <a:solidFill>
                    <a:schemeClr val="tx1"/>
                  </a:solidFill>
                </a:rPr>
                <a:t>coil</a:t>
              </a:r>
              <a:endParaRPr lang="en-US" sz="1600" dirty="0">
                <a:solidFill>
                  <a:schemeClr val="tx1"/>
                </a:solidFill>
              </a:endParaRPr>
            </a:p>
          </p:txBody>
        </p:sp>
        <p:sp>
          <p:nvSpPr>
            <p:cNvPr id="10" name="Rechteck 9">
              <a:extLst>
                <a:ext uri="{FF2B5EF4-FFF2-40B4-BE49-F238E27FC236}">
                  <a16:creationId xmlns:a16="http://schemas.microsoft.com/office/drawing/2014/main" id="{37C084D1-4209-D403-6348-A9C389CD5B12}"/>
                </a:ext>
              </a:extLst>
            </p:cNvPr>
            <p:cNvSpPr/>
            <p:nvPr/>
          </p:nvSpPr>
          <p:spPr>
            <a:xfrm>
              <a:off x="2612438"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Steel </a:t>
              </a:r>
              <a:r>
                <a:rPr lang="de-DE" sz="1600" dirty="0" err="1">
                  <a:solidFill>
                    <a:schemeClr val="tx1"/>
                  </a:solidFill>
                </a:rPr>
                <a:t>sheet</a:t>
              </a:r>
              <a:endParaRPr lang="en-US" sz="1600" dirty="0">
                <a:solidFill>
                  <a:schemeClr val="tx1"/>
                </a:solidFill>
              </a:endParaRPr>
            </a:p>
          </p:txBody>
        </p:sp>
        <p:sp>
          <p:nvSpPr>
            <p:cNvPr id="11" name="Rechteck 10">
              <a:extLst>
                <a:ext uri="{FF2B5EF4-FFF2-40B4-BE49-F238E27FC236}">
                  <a16:creationId xmlns:a16="http://schemas.microsoft.com/office/drawing/2014/main" id="{7E39FBD5-20E0-2C98-EDCD-A5B8187489F0}"/>
                </a:ext>
              </a:extLst>
            </p:cNvPr>
            <p:cNvSpPr/>
            <p:nvPr/>
          </p:nvSpPr>
          <p:spPr>
            <a:xfrm>
              <a:off x="4157119"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rPr>
                <a:t>Formed</a:t>
              </a:r>
              <a:r>
                <a:rPr lang="de-DE" sz="1600" dirty="0">
                  <a:solidFill>
                    <a:schemeClr val="tx1"/>
                  </a:solidFill>
                </a:rPr>
                <a:t> </a:t>
              </a:r>
              <a:r>
                <a:rPr lang="de-DE" sz="1600" dirty="0" err="1">
                  <a:solidFill>
                    <a:schemeClr val="tx1"/>
                  </a:solidFill>
                </a:rPr>
                <a:t>part</a:t>
              </a:r>
              <a:endParaRPr lang="en-US" sz="1600" dirty="0">
                <a:solidFill>
                  <a:schemeClr val="tx1"/>
                </a:solidFill>
              </a:endParaRPr>
            </a:p>
          </p:txBody>
        </p:sp>
        <p:sp>
          <p:nvSpPr>
            <p:cNvPr id="12" name="Rechteck 11">
              <a:extLst>
                <a:ext uri="{FF2B5EF4-FFF2-40B4-BE49-F238E27FC236}">
                  <a16:creationId xmlns:a16="http://schemas.microsoft.com/office/drawing/2014/main" id="{A3C4C3B8-A8E8-DB4F-72DC-02A2958A2D2E}"/>
                </a:ext>
              </a:extLst>
            </p:cNvPr>
            <p:cNvSpPr/>
            <p:nvPr/>
          </p:nvSpPr>
          <p:spPr>
            <a:xfrm>
              <a:off x="5845557"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Steel</a:t>
              </a:r>
              <a:r>
                <a:rPr lang="en-US" sz="1600" dirty="0">
                  <a:solidFill>
                    <a:schemeClr val="tx1"/>
                  </a:solidFill>
                </a:rPr>
                <a:t> pin</a:t>
              </a:r>
              <a:endParaRPr lang="de-DE" sz="1600" dirty="0">
                <a:solidFill>
                  <a:schemeClr val="tx1"/>
                </a:solidFill>
              </a:endParaRPr>
            </a:p>
          </p:txBody>
        </p:sp>
        <p:sp>
          <p:nvSpPr>
            <p:cNvPr id="13" name="Rechteck 12">
              <a:extLst>
                <a:ext uri="{FF2B5EF4-FFF2-40B4-BE49-F238E27FC236}">
                  <a16:creationId xmlns:a16="http://schemas.microsoft.com/office/drawing/2014/main" id="{569A8B39-10B1-9427-90AB-DEC8409D9F20}"/>
                </a:ext>
              </a:extLst>
            </p:cNvPr>
            <p:cNvSpPr/>
            <p:nvPr/>
          </p:nvSpPr>
          <p:spPr>
            <a:xfrm>
              <a:off x="5845557" y="1134000"/>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solidFill>
                    <a:schemeClr val="tx1"/>
                  </a:solidFill>
                </a:rPr>
                <a:t>Female</a:t>
              </a:r>
              <a:r>
                <a:rPr lang="de-DE" sz="1600" dirty="0">
                  <a:solidFill>
                    <a:schemeClr val="tx1"/>
                  </a:solidFill>
                </a:rPr>
                <a:t> </a:t>
              </a:r>
              <a:r>
                <a:rPr lang="de-DE" sz="1600" dirty="0" err="1">
                  <a:solidFill>
                    <a:schemeClr val="tx1"/>
                  </a:solidFill>
                </a:rPr>
                <a:t>part</a:t>
              </a:r>
              <a:endParaRPr lang="de-DE" sz="1600" dirty="0">
                <a:solidFill>
                  <a:schemeClr val="tx1"/>
                </a:solidFill>
              </a:endParaRPr>
            </a:p>
          </p:txBody>
        </p:sp>
        <p:sp>
          <p:nvSpPr>
            <p:cNvPr id="14" name="Rechteck 13">
              <a:extLst>
                <a:ext uri="{FF2B5EF4-FFF2-40B4-BE49-F238E27FC236}">
                  <a16:creationId xmlns:a16="http://schemas.microsoft.com/office/drawing/2014/main" id="{6EB4F6B4-DFB8-6325-E7B7-8A9619C5EB9F}"/>
                </a:ext>
              </a:extLst>
            </p:cNvPr>
            <p:cNvSpPr/>
            <p:nvPr/>
          </p:nvSpPr>
          <p:spPr>
            <a:xfrm>
              <a:off x="5845557" y="2631898"/>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Male </a:t>
              </a:r>
              <a:r>
                <a:rPr lang="de-DE" sz="1600" dirty="0" err="1">
                  <a:solidFill>
                    <a:schemeClr val="tx1"/>
                  </a:solidFill>
                </a:rPr>
                <a:t>part</a:t>
              </a:r>
              <a:endParaRPr lang="de-DE" sz="1600" dirty="0">
                <a:solidFill>
                  <a:schemeClr val="tx1"/>
                </a:solidFill>
              </a:endParaRPr>
            </a:p>
          </p:txBody>
        </p:sp>
        <p:sp>
          <p:nvSpPr>
            <p:cNvPr id="15" name="Rechteck 14">
              <a:extLst>
                <a:ext uri="{FF2B5EF4-FFF2-40B4-BE49-F238E27FC236}">
                  <a16:creationId xmlns:a16="http://schemas.microsoft.com/office/drawing/2014/main" id="{21C9F760-A33E-0F1F-D1C8-27A9AB1AFE8F}"/>
                </a:ext>
              </a:extLst>
            </p:cNvPr>
            <p:cNvSpPr/>
            <p:nvPr/>
          </p:nvSpPr>
          <p:spPr>
            <a:xfrm>
              <a:off x="7518944"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Hinge</a:t>
              </a:r>
            </a:p>
          </p:txBody>
        </p:sp>
        <p:sp>
          <p:nvSpPr>
            <p:cNvPr id="16" name="Rechteck 15">
              <a:extLst>
                <a:ext uri="{FF2B5EF4-FFF2-40B4-BE49-F238E27FC236}">
                  <a16:creationId xmlns:a16="http://schemas.microsoft.com/office/drawing/2014/main" id="{3979B6F6-25C7-0010-F2F9-D658418FD481}"/>
                </a:ext>
              </a:extLst>
            </p:cNvPr>
            <p:cNvSpPr/>
            <p:nvPr/>
          </p:nvSpPr>
          <p:spPr>
            <a:xfrm>
              <a:off x="9069388" y="1882949"/>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Hinge pack</a:t>
              </a:r>
            </a:p>
          </p:txBody>
        </p:sp>
        <p:cxnSp>
          <p:nvCxnSpPr>
            <p:cNvPr id="18" name="Gerader Verbinder 17">
              <a:extLst>
                <a:ext uri="{FF2B5EF4-FFF2-40B4-BE49-F238E27FC236}">
                  <a16:creationId xmlns:a16="http://schemas.microsoft.com/office/drawing/2014/main" id="{BD0DE5D2-BB38-8237-D81A-AB4BE5B868AE}"/>
                </a:ext>
              </a:extLst>
            </p:cNvPr>
            <p:cNvCxnSpPr>
              <a:stCxn id="9" idx="3"/>
              <a:endCxn id="10" idx="1"/>
            </p:cNvCxnSpPr>
            <p:nvPr/>
          </p:nvCxnSpPr>
          <p:spPr>
            <a:xfrm>
              <a:off x="2120813" y="2152949"/>
              <a:ext cx="491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FAE537AB-173F-8C2D-4864-34E4E377B9A4}"/>
                </a:ext>
              </a:extLst>
            </p:cNvPr>
            <p:cNvCxnSpPr>
              <a:cxnSpLocks/>
              <a:stCxn id="12" idx="3"/>
              <a:endCxn id="15" idx="1"/>
            </p:cNvCxnSpPr>
            <p:nvPr/>
          </p:nvCxnSpPr>
          <p:spPr>
            <a:xfrm>
              <a:off x="6925557" y="2152949"/>
              <a:ext cx="5933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FF6911C-0BC7-05DE-829D-330F69FAD3BE}"/>
                </a:ext>
              </a:extLst>
            </p:cNvPr>
            <p:cNvCxnSpPr>
              <a:cxnSpLocks/>
              <a:stCxn id="13" idx="2"/>
              <a:endCxn id="12" idx="0"/>
            </p:cNvCxnSpPr>
            <p:nvPr/>
          </p:nvCxnSpPr>
          <p:spPr>
            <a:xfrm>
              <a:off x="6385557" y="1674000"/>
              <a:ext cx="0" cy="208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7C3879DD-3138-6C68-E93C-434AF7876CD3}"/>
                </a:ext>
              </a:extLst>
            </p:cNvPr>
            <p:cNvCxnSpPr>
              <a:cxnSpLocks/>
              <a:stCxn id="10" idx="3"/>
              <a:endCxn id="11" idx="1"/>
            </p:cNvCxnSpPr>
            <p:nvPr/>
          </p:nvCxnSpPr>
          <p:spPr>
            <a:xfrm>
              <a:off x="3692438" y="2152949"/>
              <a:ext cx="4646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6AEDBDF-CE22-B8EF-B561-8949EA106042}"/>
                </a:ext>
              </a:extLst>
            </p:cNvPr>
            <p:cNvCxnSpPr>
              <a:cxnSpLocks/>
              <a:stCxn id="15" idx="3"/>
              <a:endCxn id="16" idx="1"/>
            </p:cNvCxnSpPr>
            <p:nvPr/>
          </p:nvCxnSpPr>
          <p:spPr>
            <a:xfrm>
              <a:off x="8598944" y="2152949"/>
              <a:ext cx="470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5CB6A4FC-11F1-8C21-6786-D106CD4F8619}"/>
                </a:ext>
              </a:extLst>
            </p:cNvPr>
            <p:cNvCxnSpPr>
              <a:cxnSpLocks/>
              <a:stCxn id="11" idx="2"/>
              <a:endCxn id="14" idx="2"/>
            </p:cNvCxnSpPr>
            <p:nvPr/>
          </p:nvCxnSpPr>
          <p:spPr>
            <a:xfrm rot="16200000" flipH="1">
              <a:off x="5166864" y="1953204"/>
              <a:ext cx="748949" cy="1688438"/>
            </a:xfrm>
            <a:prstGeom prst="bentConnector3">
              <a:avLst>
                <a:gd name="adj1" fmla="val 112718"/>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Verbinder: gewinkelt 33">
              <a:extLst>
                <a:ext uri="{FF2B5EF4-FFF2-40B4-BE49-F238E27FC236}">
                  <a16:creationId xmlns:a16="http://schemas.microsoft.com/office/drawing/2014/main" id="{1A1FAB11-5264-6FB6-FCAD-9D57D9463F38}"/>
                </a:ext>
              </a:extLst>
            </p:cNvPr>
            <p:cNvCxnSpPr>
              <a:cxnSpLocks/>
              <a:stCxn id="11" idx="0"/>
              <a:endCxn id="13" idx="0"/>
            </p:cNvCxnSpPr>
            <p:nvPr/>
          </p:nvCxnSpPr>
          <p:spPr>
            <a:xfrm rot="5400000" flipH="1" flipV="1">
              <a:off x="5166864" y="664256"/>
              <a:ext cx="748949" cy="1688438"/>
            </a:xfrm>
            <a:prstGeom prst="bentConnector3">
              <a:avLst>
                <a:gd name="adj1" fmla="val 11399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02F512A-45A9-9B96-9B01-B925CB582B11}"/>
                </a:ext>
              </a:extLst>
            </p:cNvPr>
            <p:cNvCxnSpPr>
              <a:cxnSpLocks/>
              <a:stCxn id="13" idx="3"/>
              <a:endCxn id="15" idx="0"/>
            </p:cNvCxnSpPr>
            <p:nvPr/>
          </p:nvCxnSpPr>
          <p:spPr>
            <a:xfrm>
              <a:off x="6925557" y="1404000"/>
              <a:ext cx="1133387" cy="47894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Verbinder: gewinkelt 39">
              <a:extLst>
                <a:ext uri="{FF2B5EF4-FFF2-40B4-BE49-F238E27FC236}">
                  <a16:creationId xmlns:a16="http://schemas.microsoft.com/office/drawing/2014/main" id="{506FDFAC-2722-1690-7D38-8A71F3BA872A}"/>
                </a:ext>
              </a:extLst>
            </p:cNvPr>
            <p:cNvCxnSpPr>
              <a:cxnSpLocks/>
              <a:stCxn id="14" idx="3"/>
              <a:endCxn id="15" idx="2"/>
            </p:cNvCxnSpPr>
            <p:nvPr/>
          </p:nvCxnSpPr>
          <p:spPr>
            <a:xfrm flipV="1">
              <a:off x="6925557" y="2422949"/>
              <a:ext cx="1133387" cy="47894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177D8363-1BE0-1C39-FEA1-BCC8A34BAC7C}"/>
                </a:ext>
              </a:extLst>
            </p:cNvPr>
            <p:cNvCxnSpPr>
              <a:cxnSpLocks/>
              <a:stCxn id="12" idx="2"/>
              <a:endCxn id="14" idx="0"/>
            </p:cNvCxnSpPr>
            <p:nvPr/>
          </p:nvCxnSpPr>
          <p:spPr>
            <a:xfrm>
              <a:off x="6385557" y="2422949"/>
              <a:ext cx="0" cy="2089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Verbinder: gewinkelt 62">
              <a:extLst>
                <a:ext uri="{FF2B5EF4-FFF2-40B4-BE49-F238E27FC236}">
                  <a16:creationId xmlns:a16="http://schemas.microsoft.com/office/drawing/2014/main" id="{62654172-3CDE-DBC0-6A1A-3011FD0D45D0}"/>
                </a:ext>
              </a:extLst>
            </p:cNvPr>
            <p:cNvCxnSpPr>
              <a:cxnSpLocks/>
              <a:stCxn id="14" idx="1"/>
              <a:endCxn id="13" idx="1"/>
            </p:cNvCxnSpPr>
            <p:nvPr/>
          </p:nvCxnSpPr>
          <p:spPr>
            <a:xfrm rot="10800000">
              <a:off x="5845557" y="1404000"/>
              <a:ext cx="12700" cy="1497898"/>
            </a:xfrm>
            <a:prstGeom prst="bentConnector3">
              <a:avLst>
                <a:gd name="adj1" fmla="val 270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uppieren 80">
            <a:extLst>
              <a:ext uri="{FF2B5EF4-FFF2-40B4-BE49-F238E27FC236}">
                <a16:creationId xmlns:a16="http://schemas.microsoft.com/office/drawing/2014/main" id="{7A3E3FC0-B911-4C31-D146-C38BCA53D9AC}"/>
              </a:ext>
            </a:extLst>
          </p:cNvPr>
          <p:cNvGrpSpPr/>
          <p:nvPr/>
        </p:nvGrpSpPr>
        <p:grpSpPr>
          <a:xfrm>
            <a:off x="1040726" y="4435052"/>
            <a:ext cx="4223424" cy="540000"/>
            <a:chOff x="1040726" y="4435052"/>
            <a:chExt cx="4223424" cy="540000"/>
          </a:xfrm>
        </p:grpSpPr>
        <p:sp>
          <p:nvSpPr>
            <p:cNvPr id="71" name="Rechteck 70">
              <a:extLst>
                <a:ext uri="{FF2B5EF4-FFF2-40B4-BE49-F238E27FC236}">
                  <a16:creationId xmlns:a16="http://schemas.microsoft.com/office/drawing/2014/main" id="{E1A2F577-CA4D-12A4-E6AC-EA59B89E3916}"/>
                </a:ext>
              </a:extLst>
            </p:cNvPr>
            <p:cNvSpPr/>
            <p:nvPr/>
          </p:nvSpPr>
          <p:spPr>
            <a:xfrm>
              <a:off x="1040726" y="4435052"/>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order</a:t>
              </a:r>
              <a:endParaRPr lang="en-US" dirty="0">
                <a:solidFill>
                  <a:schemeClr val="tx1"/>
                </a:solidFill>
              </a:endParaRPr>
            </a:p>
          </p:txBody>
        </p:sp>
        <p:sp>
          <p:nvSpPr>
            <p:cNvPr id="72" name="Rechteck 71">
              <a:extLst>
                <a:ext uri="{FF2B5EF4-FFF2-40B4-BE49-F238E27FC236}">
                  <a16:creationId xmlns:a16="http://schemas.microsoft.com/office/drawing/2014/main" id="{3405DA0F-5FC8-B3C4-327F-F1E5BDB1F1FE}"/>
                </a:ext>
              </a:extLst>
            </p:cNvPr>
            <p:cNvSpPr/>
            <p:nvPr/>
          </p:nvSpPr>
          <p:spPr>
            <a:xfrm>
              <a:off x="2612438" y="4435052"/>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item</a:t>
              </a:r>
              <a:endParaRPr lang="en-US" dirty="0">
                <a:solidFill>
                  <a:schemeClr val="tx1"/>
                </a:solidFill>
              </a:endParaRPr>
            </a:p>
          </p:txBody>
        </p:sp>
        <p:sp>
          <p:nvSpPr>
            <p:cNvPr id="73" name="Rechteck 72">
              <a:extLst>
                <a:ext uri="{FF2B5EF4-FFF2-40B4-BE49-F238E27FC236}">
                  <a16:creationId xmlns:a16="http://schemas.microsoft.com/office/drawing/2014/main" id="{C5C9B878-5389-939D-E443-A02D80B779E8}"/>
                </a:ext>
              </a:extLst>
            </p:cNvPr>
            <p:cNvSpPr/>
            <p:nvPr/>
          </p:nvSpPr>
          <p:spPr>
            <a:xfrm>
              <a:off x="4184150" y="4435052"/>
              <a:ext cx="1080000" cy="54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package</a:t>
              </a:r>
              <a:endParaRPr lang="en-US" dirty="0">
                <a:solidFill>
                  <a:schemeClr val="tx1"/>
                </a:solidFill>
              </a:endParaRPr>
            </a:p>
          </p:txBody>
        </p:sp>
        <p:cxnSp>
          <p:nvCxnSpPr>
            <p:cNvPr id="74" name="Gerader Verbinder 73">
              <a:extLst>
                <a:ext uri="{FF2B5EF4-FFF2-40B4-BE49-F238E27FC236}">
                  <a16:creationId xmlns:a16="http://schemas.microsoft.com/office/drawing/2014/main" id="{44B1B210-800E-4DD0-5AA8-A35E5ED4F4D9}"/>
                </a:ext>
              </a:extLst>
            </p:cNvPr>
            <p:cNvCxnSpPr>
              <a:cxnSpLocks/>
              <a:stCxn id="71" idx="3"/>
              <a:endCxn id="72" idx="1"/>
            </p:cNvCxnSpPr>
            <p:nvPr/>
          </p:nvCxnSpPr>
          <p:spPr>
            <a:xfrm>
              <a:off x="2120726" y="4705052"/>
              <a:ext cx="4917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DD7D5C8-FD0C-C0B2-B369-1C2CD5D8B4C8}"/>
                </a:ext>
              </a:extLst>
            </p:cNvPr>
            <p:cNvCxnSpPr>
              <a:cxnSpLocks/>
              <a:stCxn id="72" idx="3"/>
              <a:endCxn id="73" idx="1"/>
            </p:cNvCxnSpPr>
            <p:nvPr/>
          </p:nvCxnSpPr>
          <p:spPr>
            <a:xfrm>
              <a:off x="3692438" y="4705052"/>
              <a:ext cx="4917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Inhaltsplatzhalter 5">
            <a:extLst>
              <a:ext uri="{FF2B5EF4-FFF2-40B4-BE49-F238E27FC236}">
                <a16:creationId xmlns:a16="http://schemas.microsoft.com/office/drawing/2014/main" id="{78FA4ECF-E7C7-7CD9-0F44-C71A37CA651D}"/>
              </a:ext>
            </a:extLst>
          </p:cNvPr>
          <p:cNvSpPr txBox="1">
            <a:spLocks/>
          </p:cNvSpPr>
          <p:nvPr/>
        </p:nvSpPr>
        <p:spPr>
          <a:xfrm>
            <a:off x="384000" y="3905784"/>
            <a:ext cx="11484000" cy="252000"/>
          </a:xfrm>
          <a:prstGeom prst="rect">
            <a:avLst/>
          </a:prstGeom>
          <a:noFill/>
        </p:spPr>
        <p:txBody>
          <a:bodyPr lIns="0" tIns="0" rIns="0" bIns="0"/>
          <a:lstStyle>
            <a:lvl1pPr marL="0" indent="0" algn="l" defTabSz="215900" rtl="0" eaLnBrk="1" fontAlgn="base" hangingPunct="1">
              <a:lnSpc>
                <a:spcPct val="100000"/>
              </a:lnSpc>
              <a:spcBef>
                <a:spcPts val="0"/>
              </a:spcBef>
              <a:spcAft>
                <a:spcPct val="0"/>
              </a:spcAft>
              <a:buClr>
                <a:schemeClr val="tx2"/>
              </a:buClr>
              <a:buFontTx/>
              <a:buNone/>
              <a:tabLst>
                <a:tab pos="215900" algn="l"/>
              </a:tabLst>
              <a:defRPr sz="2000" b="1" i="0" kern="1200">
                <a:solidFill>
                  <a:schemeClr val="tx1"/>
                </a:solidFill>
                <a:latin typeface="Arial" panose="020B0604020202020204" pitchFamily="34" charset="0"/>
                <a:ea typeface="ＭＳ Ｐゴシック" charset="0"/>
                <a:cs typeface="Arial" panose="020B0604020202020204" pitchFamily="34" charset="0"/>
              </a:defRPr>
            </a:lvl1pPr>
            <a:lvl2pPr marL="216000" indent="180000" algn="l" rtl="0" eaLnBrk="1" fontAlgn="base" hangingPunct="1">
              <a:spcBef>
                <a:spcPct val="0"/>
              </a:spcBef>
              <a:spcAft>
                <a:spcPct val="0"/>
              </a:spcAft>
              <a:buClr>
                <a:schemeClr val="tx2"/>
              </a:buClr>
              <a:buFont typeface="Symbol" pitchFamily="2" charset="2"/>
              <a:buChar char="-"/>
              <a:tabLst>
                <a:tab pos="431800" algn="l"/>
              </a:tabLst>
              <a:defRPr sz="1800" kern="1200">
                <a:solidFill>
                  <a:schemeClr val="tx1"/>
                </a:solidFill>
                <a:latin typeface="Arial" panose="020B0604020202020204" pitchFamily="34" charset="0"/>
                <a:ea typeface="Arial" charset="0"/>
                <a:cs typeface="Arial" panose="020B0604020202020204" pitchFamily="34" charset="0"/>
              </a:defRPr>
            </a:lvl2pPr>
            <a:lvl3pPr marL="432000" indent="180000" algn="l" defTabSz="215900" rtl="0" eaLnBrk="1" fontAlgn="base" hangingPunct="1">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648000" indent="180000" algn="l" defTabSz="215900" rtl="0" eaLnBrk="1" fontAlgn="base" hangingPunct="1">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4000" indent="1800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chemeClr val="accent6"/>
                </a:solidFill>
              </a:rPr>
              <a:t>● Order </a:t>
            </a:r>
            <a:r>
              <a:rPr lang="de-DE" dirty="0" err="1">
                <a:solidFill>
                  <a:schemeClr val="accent6"/>
                </a:solidFill>
              </a:rPr>
              <a:t>management</a:t>
            </a:r>
            <a:endParaRPr lang="en-US" dirty="0">
              <a:solidFill>
                <a:schemeClr val="accent6"/>
              </a:solidFill>
            </a:endParaRPr>
          </a:p>
        </p:txBody>
      </p:sp>
      <p:cxnSp>
        <p:nvCxnSpPr>
          <p:cNvPr id="84" name="Verbinder: gekrümmt 83">
            <a:extLst>
              <a:ext uri="{FF2B5EF4-FFF2-40B4-BE49-F238E27FC236}">
                <a16:creationId xmlns:a16="http://schemas.microsoft.com/office/drawing/2014/main" id="{69F63080-7E7B-2D59-1A19-541F030952AA}"/>
              </a:ext>
            </a:extLst>
          </p:cNvPr>
          <p:cNvCxnSpPr>
            <a:stCxn id="9" idx="2"/>
            <a:endCxn id="16" idx="2"/>
          </p:cNvCxnSpPr>
          <p:nvPr/>
        </p:nvCxnSpPr>
        <p:spPr>
          <a:xfrm rot="16200000" flipH="1">
            <a:off x="5595100" y="-1591339"/>
            <a:ext cx="12700" cy="8028575"/>
          </a:xfrm>
          <a:prstGeom prst="curvedConnector3">
            <a:avLst>
              <a:gd name="adj1" fmla="val 9600000"/>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589F494E-118B-B428-8F70-94A845BC49A5}"/>
              </a:ext>
            </a:extLst>
          </p:cNvPr>
          <p:cNvSpPr txBox="1"/>
          <p:nvPr/>
        </p:nvSpPr>
        <p:spPr>
          <a:xfrm>
            <a:off x="7324935" y="3559905"/>
            <a:ext cx="1977606" cy="369332"/>
          </a:xfrm>
          <a:prstGeom prst="rect">
            <a:avLst/>
          </a:prstGeom>
          <a:noFill/>
        </p:spPr>
        <p:txBody>
          <a:bodyPr wrap="square" rtlCol="0">
            <a:spAutoFit/>
          </a:bodyPr>
          <a:lstStyle/>
          <a:p>
            <a:r>
              <a:rPr lang="de-DE" dirty="0"/>
              <a:t>min. </a:t>
            </a:r>
            <a:r>
              <a:rPr lang="de-DE" dirty="0" err="1"/>
              <a:t>distance</a:t>
            </a:r>
            <a:r>
              <a:rPr lang="de-DE" dirty="0"/>
              <a:t>: 5</a:t>
            </a:r>
            <a:endParaRPr lang="en-US" dirty="0"/>
          </a:p>
        </p:txBody>
      </p:sp>
    </p:spTree>
    <p:extLst>
      <p:ext uri="{BB962C8B-B14F-4D97-AF65-F5344CB8AC3E}">
        <p14:creationId xmlns:p14="http://schemas.microsoft.com/office/powerpoint/2010/main" val="407449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47E5C-8806-9F0A-3918-B277D4211518}"/>
              </a:ext>
            </a:extLst>
          </p:cNvPr>
          <p:cNvSpPr>
            <a:spLocks noGrp="1"/>
          </p:cNvSpPr>
          <p:nvPr>
            <p:ph type="title"/>
          </p:nvPr>
        </p:nvSpPr>
        <p:spPr/>
        <p:txBody>
          <a:bodyPr/>
          <a:lstStyle/>
          <a:p>
            <a:r>
              <a:rPr lang="en-US" cap="small" noProof="0" dirty="0" err="1"/>
              <a:t>ClosestTargets</a:t>
            </a:r>
            <a:r>
              <a:rPr lang="en-US" noProof="0" dirty="0"/>
              <a:t> – Runtime</a:t>
            </a:r>
          </a:p>
        </p:txBody>
      </p:sp>
      <p:sp>
        <p:nvSpPr>
          <p:cNvPr id="5" name="Textplatzhalter 4">
            <a:extLst>
              <a:ext uri="{FF2B5EF4-FFF2-40B4-BE49-F238E27FC236}">
                <a16:creationId xmlns:a16="http://schemas.microsoft.com/office/drawing/2014/main" id="{2A7E0C77-2AD0-F770-DF27-5DEFCE316683}"/>
              </a:ext>
            </a:extLst>
          </p:cNvPr>
          <p:cNvSpPr>
            <a:spLocks noGrp="1"/>
          </p:cNvSpPr>
          <p:nvPr>
            <p:ph type="body" sz="quarter" idx="14"/>
          </p:nvPr>
        </p:nvSpPr>
        <p:spPr/>
        <p:txBody>
          <a:bodyPr/>
          <a:lstStyle/>
          <a:p>
            <a:endParaRPr lang="en-US"/>
          </a:p>
        </p:txBody>
      </p:sp>
      <p:pic>
        <p:nvPicPr>
          <p:cNvPr id="10" name="Grafik 9">
            <a:extLst>
              <a:ext uri="{FF2B5EF4-FFF2-40B4-BE49-F238E27FC236}">
                <a16:creationId xmlns:a16="http://schemas.microsoft.com/office/drawing/2014/main" id="{5F0D96D8-4F3E-2F3B-1B0B-AD3603B19D19}"/>
              </a:ext>
            </a:extLst>
          </p:cNvPr>
          <p:cNvPicPr>
            <a:picLocks noChangeAspect="1"/>
          </p:cNvPicPr>
          <p:nvPr/>
        </p:nvPicPr>
        <p:blipFill>
          <a:blip r:embed="rId3"/>
          <a:srcRect l="56566" t="985" r="1217" b="84282"/>
          <a:stretch/>
        </p:blipFill>
        <p:spPr>
          <a:xfrm>
            <a:off x="1847850" y="1131238"/>
            <a:ext cx="3476625" cy="580576"/>
          </a:xfrm>
          <a:prstGeom prst="rect">
            <a:avLst/>
          </a:prstGeom>
        </p:spPr>
      </p:pic>
      <p:pic>
        <p:nvPicPr>
          <p:cNvPr id="11" name="Grafik 10">
            <a:extLst>
              <a:ext uri="{FF2B5EF4-FFF2-40B4-BE49-F238E27FC236}">
                <a16:creationId xmlns:a16="http://schemas.microsoft.com/office/drawing/2014/main" id="{714B9059-AB86-7527-C368-EF1C2508CDCF}"/>
              </a:ext>
            </a:extLst>
          </p:cNvPr>
          <p:cNvPicPr>
            <a:picLocks noChangeAspect="1"/>
          </p:cNvPicPr>
          <p:nvPr/>
        </p:nvPicPr>
        <p:blipFill>
          <a:blip r:embed="rId3"/>
          <a:srcRect t="21785"/>
          <a:stretch/>
        </p:blipFill>
        <p:spPr>
          <a:xfrm>
            <a:off x="926925" y="1820674"/>
            <a:ext cx="9645825" cy="3610164"/>
          </a:xfrm>
          <a:prstGeom prst="rect">
            <a:avLst/>
          </a:prstGeom>
        </p:spPr>
      </p:pic>
      <p:pic>
        <p:nvPicPr>
          <p:cNvPr id="12" name="Grafik 11">
            <a:extLst>
              <a:ext uri="{FF2B5EF4-FFF2-40B4-BE49-F238E27FC236}">
                <a16:creationId xmlns:a16="http://schemas.microsoft.com/office/drawing/2014/main" id="{46FC2BB0-771E-040F-D61F-CB06FDB94702}"/>
              </a:ext>
            </a:extLst>
          </p:cNvPr>
          <p:cNvPicPr>
            <a:picLocks noChangeAspect="1"/>
          </p:cNvPicPr>
          <p:nvPr/>
        </p:nvPicPr>
        <p:blipFill>
          <a:blip r:embed="rId3"/>
          <a:srcRect t="21785" r="45720"/>
          <a:stretch/>
        </p:blipFill>
        <p:spPr>
          <a:xfrm>
            <a:off x="926924" y="1820674"/>
            <a:ext cx="5235751" cy="3610164"/>
          </a:xfrm>
          <a:prstGeom prst="rect">
            <a:avLst/>
          </a:prstGeom>
        </p:spPr>
      </p:pic>
    </p:spTree>
    <p:extLst>
      <p:ext uri="{BB962C8B-B14F-4D97-AF65-F5344CB8AC3E}">
        <p14:creationId xmlns:p14="http://schemas.microsoft.com/office/powerpoint/2010/main" val="149536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47E5C-8806-9F0A-3918-B277D4211518}"/>
              </a:ext>
            </a:extLst>
          </p:cNvPr>
          <p:cNvSpPr>
            <a:spLocks noGrp="1"/>
          </p:cNvSpPr>
          <p:nvPr>
            <p:ph type="title"/>
          </p:nvPr>
        </p:nvSpPr>
        <p:spPr/>
        <p:txBody>
          <a:bodyPr/>
          <a:lstStyle/>
          <a:p>
            <a:r>
              <a:rPr lang="en-US" cap="small" noProof="0" dirty="0" err="1"/>
              <a:t>ClosestTargets</a:t>
            </a:r>
            <a:r>
              <a:rPr lang="en-US" noProof="0" dirty="0"/>
              <a:t> – Runtime</a:t>
            </a:r>
          </a:p>
        </p:txBody>
      </p:sp>
      <p:sp>
        <p:nvSpPr>
          <p:cNvPr id="5" name="Textplatzhalter 4">
            <a:extLst>
              <a:ext uri="{FF2B5EF4-FFF2-40B4-BE49-F238E27FC236}">
                <a16:creationId xmlns:a16="http://schemas.microsoft.com/office/drawing/2014/main" id="{2A7E0C77-2AD0-F770-DF27-5DEFCE316683}"/>
              </a:ext>
            </a:extLst>
          </p:cNvPr>
          <p:cNvSpPr>
            <a:spLocks noGrp="1"/>
          </p:cNvSpPr>
          <p:nvPr>
            <p:ph type="body" sz="quarter" idx="14"/>
          </p:nvPr>
        </p:nvSpPr>
        <p:spPr/>
        <p:txBody>
          <a:bodyPr/>
          <a:lstStyle/>
          <a:p>
            <a:endParaRPr lang="en-US"/>
          </a:p>
        </p:txBody>
      </p:sp>
      <p:pic>
        <p:nvPicPr>
          <p:cNvPr id="10" name="Grafik 9">
            <a:extLst>
              <a:ext uri="{FF2B5EF4-FFF2-40B4-BE49-F238E27FC236}">
                <a16:creationId xmlns:a16="http://schemas.microsoft.com/office/drawing/2014/main" id="{5F0D96D8-4F3E-2F3B-1B0B-AD3603B19D19}"/>
              </a:ext>
            </a:extLst>
          </p:cNvPr>
          <p:cNvPicPr>
            <a:picLocks noChangeAspect="1"/>
          </p:cNvPicPr>
          <p:nvPr/>
        </p:nvPicPr>
        <p:blipFill>
          <a:blip r:embed="rId3"/>
          <a:srcRect l="56566" t="985" r="1217" b="84282"/>
          <a:stretch/>
        </p:blipFill>
        <p:spPr>
          <a:xfrm>
            <a:off x="1847850" y="1131238"/>
            <a:ext cx="3476625" cy="580576"/>
          </a:xfrm>
          <a:prstGeom prst="rect">
            <a:avLst/>
          </a:prstGeom>
        </p:spPr>
      </p:pic>
      <p:pic>
        <p:nvPicPr>
          <p:cNvPr id="4" name="Grafik 3">
            <a:extLst>
              <a:ext uri="{FF2B5EF4-FFF2-40B4-BE49-F238E27FC236}">
                <a16:creationId xmlns:a16="http://schemas.microsoft.com/office/drawing/2014/main" id="{C6149A25-466A-6F43-2D7D-7D21C7B73E4B}"/>
              </a:ext>
            </a:extLst>
          </p:cNvPr>
          <p:cNvPicPr>
            <a:picLocks noChangeAspect="1"/>
          </p:cNvPicPr>
          <p:nvPr/>
        </p:nvPicPr>
        <p:blipFill>
          <a:blip r:embed="rId4"/>
          <a:srcRect t="13519"/>
          <a:stretch/>
        </p:blipFill>
        <p:spPr>
          <a:xfrm>
            <a:off x="1119187" y="1806674"/>
            <a:ext cx="8162925" cy="3824838"/>
          </a:xfrm>
          <a:prstGeom prst="rect">
            <a:avLst/>
          </a:prstGeom>
        </p:spPr>
      </p:pic>
      <p:pic>
        <p:nvPicPr>
          <p:cNvPr id="6" name="Grafik 5">
            <a:extLst>
              <a:ext uri="{FF2B5EF4-FFF2-40B4-BE49-F238E27FC236}">
                <a16:creationId xmlns:a16="http://schemas.microsoft.com/office/drawing/2014/main" id="{E28F180A-5E29-9A51-D68A-8920DCCB72A2}"/>
              </a:ext>
            </a:extLst>
          </p:cNvPr>
          <p:cNvPicPr>
            <a:picLocks noChangeAspect="1"/>
          </p:cNvPicPr>
          <p:nvPr/>
        </p:nvPicPr>
        <p:blipFill>
          <a:blip r:embed="rId4"/>
          <a:srcRect t="13519" r="49883"/>
          <a:stretch/>
        </p:blipFill>
        <p:spPr>
          <a:xfrm>
            <a:off x="1119186" y="1806674"/>
            <a:ext cx="4090989" cy="3824838"/>
          </a:xfrm>
          <a:prstGeom prst="rect">
            <a:avLst/>
          </a:prstGeom>
        </p:spPr>
      </p:pic>
      <p:sp>
        <p:nvSpPr>
          <p:cNvPr id="3" name="Rechteck 2">
            <a:extLst>
              <a:ext uri="{FF2B5EF4-FFF2-40B4-BE49-F238E27FC236}">
                <a16:creationId xmlns:a16="http://schemas.microsoft.com/office/drawing/2014/main" id="{CAEF2D64-A812-64F4-60CA-59F05CC3F37E}"/>
              </a:ext>
            </a:extLst>
          </p:cNvPr>
          <p:cNvSpPr/>
          <p:nvPr/>
        </p:nvSpPr>
        <p:spPr>
          <a:xfrm>
            <a:off x="2909888" y="3250733"/>
            <a:ext cx="1776413" cy="936719"/>
          </a:xfrm>
          <a:prstGeom prst="rec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Median: 96%</a:t>
            </a:r>
          </a:p>
          <a:p>
            <a:pPr algn="ctr"/>
            <a:r>
              <a:rPr lang="de-DE" sz="1600" dirty="0" err="1"/>
              <a:t>less</a:t>
            </a:r>
            <a:r>
              <a:rPr lang="de-DE" sz="1600" dirty="0"/>
              <a:t> </a:t>
            </a:r>
            <a:r>
              <a:rPr lang="de-DE" sz="1600" dirty="0" err="1"/>
              <a:t>runtime</a:t>
            </a:r>
            <a:endParaRPr lang="de-DE" sz="1600" dirty="0"/>
          </a:p>
          <a:p>
            <a:pPr algn="ctr"/>
            <a:r>
              <a:rPr lang="de-DE" sz="1600" dirty="0"/>
              <a:t>(-77.8 s)</a:t>
            </a:r>
            <a:endParaRPr lang="en-US" sz="1600" dirty="0"/>
          </a:p>
        </p:txBody>
      </p:sp>
      <p:sp>
        <p:nvSpPr>
          <p:cNvPr id="7" name="Rechteck 6">
            <a:extLst>
              <a:ext uri="{FF2B5EF4-FFF2-40B4-BE49-F238E27FC236}">
                <a16:creationId xmlns:a16="http://schemas.microsoft.com/office/drawing/2014/main" id="{CBD50F3E-8C1B-12A4-2601-58A0F4E1C675}"/>
              </a:ext>
            </a:extLst>
          </p:cNvPr>
          <p:cNvSpPr/>
          <p:nvPr/>
        </p:nvSpPr>
        <p:spPr>
          <a:xfrm>
            <a:off x="6704394" y="2368379"/>
            <a:ext cx="1776413" cy="704006"/>
          </a:xfrm>
          <a:prstGeom prst="rec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t>Median: 2.4%</a:t>
            </a:r>
          </a:p>
          <a:p>
            <a:pPr algn="ctr"/>
            <a:r>
              <a:rPr lang="de-DE" sz="1600" dirty="0" err="1"/>
              <a:t>less</a:t>
            </a:r>
            <a:r>
              <a:rPr lang="de-DE" sz="1600" dirty="0"/>
              <a:t> </a:t>
            </a:r>
            <a:r>
              <a:rPr lang="de-DE" sz="1600" dirty="0" err="1"/>
              <a:t>runtime</a:t>
            </a:r>
            <a:endParaRPr lang="en-US" sz="1600" dirty="0"/>
          </a:p>
        </p:txBody>
      </p:sp>
    </p:spTree>
    <p:extLst>
      <p:ext uri="{BB962C8B-B14F-4D97-AF65-F5344CB8AC3E}">
        <p14:creationId xmlns:p14="http://schemas.microsoft.com/office/powerpoint/2010/main" val="12781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Attr: consumption">
            <a:extLst>
              <a:ext uri="{FF2B5EF4-FFF2-40B4-BE49-F238E27FC236}">
                <a16:creationId xmlns:a16="http://schemas.microsoft.com/office/drawing/2014/main" id="{D03A81F6-13F1-25B9-B83E-46A21C56F977}"/>
              </a:ext>
            </a:extLst>
          </p:cNvPr>
          <p:cNvGrpSpPr/>
          <p:nvPr/>
        </p:nvGrpSpPr>
        <p:grpSpPr>
          <a:xfrm>
            <a:off x="5513239" y="1550314"/>
            <a:ext cx="2316989" cy="1361776"/>
            <a:chOff x="5513239" y="1550314"/>
            <a:chExt cx="2316989" cy="1361776"/>
          </a:xfrm>
        </p:grpSpPr>
        <p:cxnSp>
          <p:nvCxnSpPr>
            <p:cNvPr id="16" name="Gerader Verbinder 15">
              <a:extLst>
                <a:ext uri="{FF2B5EF4-FFF2-40B4-BE49-F238E27FC236}">
                  <a16:creationId xmlns:a16="http://schemas.microsoft.com/office/drawing/2014/main" id="{3BF04511-D30E-1434-EDE9-F159CAB8F906}"/>
                </a:ext>
              </a:extLst>
            </p:cNvPr>
            <p:cNvCxnSpPr>
              <a:cxnSpLocks/>
            </p:cNvCxnSpPr>
            <p:nvPr/>
          </p:nvCxnSpPr>
          <p:spPr>
            <a:xfrm>
              <a:off x="6232374" y="1914369"/>
              <a:ext cx="1597854" cy="997721"/>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FBCD27F9-F059-BF26-87BE-602359B30E72}"/>
                </a:ext>
              </a:extLst>
            </p:cNvPr>
            <p:cNvSpPr/>
            <p:nvPr/>
          </p:nvSpPr>
          <p:spPr>
            <a:xfrm>
              <a:off x="5513239" y="1550314"/>
              <a:ext cx="1438271" cy="63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t>consumption</a:t>
              </a:r>
              <a:endParaRPr lang="en-US" dirty="0"/>
            </a:p>
          </p:txBody>
        </p:sp>
      </p:grpSp>
      <p:grpSp>
        <p:nvGrpSpPr>
          <p:cNvPr id="31" name="Attr: distance">
            <a:extLst>
              <a:ext uri="{FF2B5EF4-FFF2-40B4-BE49-F238E27FC236}">
                <a16:creationId xmlns:a16="http://schemas.microsoft.com/office/drawing/2014/main" id="{D99E8CEB-907B-D691-AECC-1A242988DCFA}"/>
              </a:ext>
            </a:extLst>
          </p:cNvPr>
          <p:cNvGrpSpPr/>
          <p:nvPr/>
        </p:nvGrpSpPr>
        <p:grpSpPr>
          <a:xfrm>
            <a:off x="7830228" y="1708248"/>
            <a:ext cx="2918409" cy="2463499"/>
            <a:chOff x="7830228" y="1708248"/>
            <a:chExt cx="2918409" cy="2463499"/>
          </a:xfrm>
        </p:grpSpPr>
        <p:cxnSp>
          <p:nvCxnSpPr>
            <p:cNvPr id="10" name="Gerader Verbinder 9">
              <a:extLst>
                <a:ext uri="{FF2B5EF4-FFF2-40B4-BE49-F238E27FC236}">
                  <a16:creationId xmlns:a16="http://schemas.microsoft.com/office/drawing/2014/main" id="{CB8FF802-5A14-03A3-CA88-D0F9124C393D}"/>
                </a:ext>
              </a:extLst>
            </p:cNvPr>
            <p:cNvCxnSpPr>
              <a:cxnSpLocks/>
            </p:cNvCxnSpPr>
            <p:nvPr/>
          </p:nvCxnSpPr>
          <p:spPr>
            <a:xfrm>
              <a:off x="7830228" y="1814815"/>
              <a:ext cx="2104347" cy="224415"/>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D23BE253-06DD-4A2F-CF3E-45F0F267F972}"/>
                </a:ext>
              </a:extLst>
            </p:cNvPr>
            <p:cNvCxnSpPr>
              <a:cxnSpLocks/>
            </p:cNvCxnSpPr>
            <p:nvPr/>
          </p:nvCxnSpPr>
          <p:spPr>
            <a:xfrm flipH="1">
              <a:off x="9472002" y="2049328"/>
              <a:ext cx="564973" cy="2122419"/>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hteck 7">
              <a:extLst>
                <a:ext uri="{FF2B5EF4-FFF2-40B4-BE49-F238E27FC236}">
                  <a16:creationId xmlns:a16="http://schemas.microsoft.com/office/drawing/2014/main" id="{646AB430-E9FE-ABF5-DA0B-27E30E2E2030}"/>
                </a:ext>
              </a:extLst>
            </p:cNvPr>
            <p:cNvSpPr/>
            <p:nvPr/>
          </p:nvSpPr>
          <p:spPr>
            <a:xfrm>
              <a:off x="9310366" y="1708248"/>
              <a:ext cx="1438271" cy="6304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err="1"/>
                <a:t>distance</a:t>
              </a:r>
              <a:endParaRPr lang="de-DE" sz="1600" dirty="0"/>
            </a:p>
          </p:txBody>
        </p:sp>
      </p:grpSp>
      <p:sp>
        <p:nvSpPr>
          <p:cNvPr id="2" name="Titel 1">
            <a:extLst>
              <a:ext uri="{FF2B5EF4-FFF2-40B4-BE49-F238E27FC236}">
                <a16:creationId xmlns:a16="http://schemas.microsoft.com/office/drawing/2014/main" id="{4BCE8F9A-6577-1A64-1A2E-2450BC33B281}"/>
              </a:ext>
            </a:extLst>
          </p:cNvPr>
          <p:cNvSpPr>
            <a:spLocks noGrp="1"/>
          </p:cNvSpPr>
          <p:nvPr>
            <p:ph type="title"/>
          </p:nvPr>
        </p:nvSpPr>
        <p:spPr/>
        <p:txBody>
          <a:bodyPr/>
          <a:lstStyle/>
          <a:p>
            <a:r>
              <a:rPr lang="en-US" b="0" noProof="0" dirty="0"/>
              <a:t>Example Process: </a:t>
            </a:r>
            <a:r>
              <a:rPr lang="en-US" noProof="0" dirty="0"/>
              <a:t>Pallet Logistics</a:t>
            </a:r>
          </a:p>
        </p:txBody>
      </p:sp>
      <p:sp>
        <p:nvSpPr>
          <p:cNvPr id="5" name="sources">
            <a:extLst>
              <a:ext uri="{FF2B5EF4-FFF2-40B4-BE49-F238E27FC236}">
                <a16:creationId xmlns:a16="http://schemas.microsoft.com/office/drawing/2014/main" id="{DF200EEB-BC88-2A22-9BC7-BFF872D4BE3A}"/>
              </a:ext>
            </a:extLst>
          </p:cNvPr>
          <p:cNvSpPr>
            <a:spLocks noGrp="1"/>
          </p:cNvSpPr>
          <p:nvPr>
            <p:ph type="body" sz="quarter" idx="14"/>
          </p:nvPr>
        </p:nvSpPr>
        <p:spPr/>
        <p:txBody>
          <a:bodyPr/>
          <a:lstStyle/>
          <a:p>
            <a:endParaRPr lang="en-US"/>
          </a:p>
        </p:txBody>
      </p:sp>
      <p:sp>
        <p:nvSpPr>
          <p:cNvPr id="96" name="p-o-1">
            <a:extLst>
              <a:ext uri="{FF2B5EF4-FFF2-40B4-BE49-F238E27FC236}">
                <a16:creationId xmlns:a16="http://schemas.microsoft.com/office/drawing/2014/main" id="{D27389BC-1A45-9284-3A3B-629B6D2101B4}"/>
              </a:ext>
            </a:extLst>
          </p:cNvPr>
          <p:cNvSpPr/>
          <p:nvPr/>
        </p:nvSpPr>
        <p:spPr>
          <a:xfrm>
            <a:off x="3138027" y="2806948"/>
            <a:ext cx="232958" cy="232957"/>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tx2">
              <a:alpha val="40000"/>
            </a:schemeClr>
          </a:solidFill>
          <a:ln w="9525" cap="flat">
            <a:solidFill>
              <a:schemeClr val="tx2">
                <a:lumMod val="75000"/>
              </a:schemeClr>
            </a:solidFill>
            <a:prstDash val="solid"/>
            <a:miter/>
          </a:ln>
        </p:spPr>
        <p:txBody>
          <a:bodyPr rtlCol="0" anchor="ctr"/>
          <a:lstStyle/>
          <a:p>
            <a:endParaRPr lang="en-US">
              <a:cs typeface="Arial" panose="020B0604020202020204" pitchFamily="34" charset="0"/>
            </a:endParaRPr>
          </a:p>
        </p:txBody>
      </p:sp>
      <p:sp>
        <p:nvSpPr>
          <p:cNvPr id="64" name="p-o-sink">
            <a:extLst>
              <a:ext uri="{FF2B5EF4-FFF2-40B4-BE49-F238E27FC236}">
                <a16:creationId xmlns:a16="http://schemas.microsoft.com/office/drawing/2014/main" id="{EBB5B205-3090-C42B-F6A3-65340D2D9F1F}"/>
              </a:ext>
            </a:extLst>
          </p:cNvPr>
          <p:cNvSpPr/>
          <p:nvPr/>
        </p:nvSpPr>
        <p:spPr>
          <a:xfrm>
            <a:off x="5546967" y="2879243"/>
            <a:ext cx="87359" cy="87359"/>
          </a:xfrm>
          <a:prstGeom prst="rect">
            <a:avLst/>
          </a:prstGeom>
          <a:solidFill>
            <a:schemeClr val="tx2">
              <a:alpha val="40000"/>
            </a:schemeClr>
          </a:solidFill>
          <a:ln w="9525" cap="flat">
            <a:solidFill>
              <a:schemeClr val="tx2">
                <a:lumMod val="75000"/>
              </a:schemeClr>
            </a:solidFill>
            <a:prstDash val="solid"/>
            <a:miter/>
          </a:ln>
        </p:spPr>
        <p:txBody>
          <a:bodyPr rtlCol="0" anchor="ctr"/>
          <a:lstStyle/>
          <a:p>
            <a:endParaRPr lang="en-US">
              <a:cs typeface="Arial" panose="020B0604020202020204" pitchFamily="34" charset="0"/>
            </a:endParaRPr>
          </a:p>
        </p:txBody>
      </p:sp>
      <p:sp>
        <p:nvSpPr>
          <p:cNvPr id="51" name="p-i-1">
            <a:extLst>
              <a:ext uri="{FF2B5EF4-FFF2-40B4-BE49-F238E27FC236}">
                <a16:creationId xmlns:a16="http://schemas.microsoft.com/office/drawing/2014/main" id="{51B92294-0B58-9F47-24A0-1C9A0DBA2084}"/>
              </a:ext>
            </a:extLst>
          </p:cNvPr>
          <p:cNvSpPr/>
          <p:nvPr/>
        </p:nvSpPr>
        <p:spPr>
          <a:xfrm>
            <a:off x="4337182" y="3808503"/>
            <a:ext cx="232958" cy="232957"/>
          </a:xfrm>
          <a:prstGeom prst="ellipse">
            <a:avLst/>
          </a:prstGeom>
          <a:solidFill>
            <a:schemeClr val="accent6">
              <a:alpha val="40000"/>
            </a:schemeClr>
          </a:solidFill>
          <a:ln w="3810" cap="flat">
            <a:solidFill>
              <a:schemeClr val="accent6">
                <a:lumMod val="75000"/>
              </a:schemeClr>
            </a:solidFill>
            <a:prstDash val="solid"/>
            <a:miter/>
          </a:ln>
        </p:spPr>
        <p:txBody>
          <a:bodyPr rtlCol="0" anchor="ctr"/>
          <a:lstStyle/>
          <a:p>
            <a:endParaRPr lang="en-US">
              <a:cs typeface="Arial" panose="020B0604020202020204" pitchFamily="34" charset="0"/>
            </a:endParaRPr>
          </a:p>
        </p:txBody>
      </p:sp>
      <p:sp>
        <p:nvSpPr>
          <p:cNvPr id="63" name="p-i-sink">
            <a:extLst>
              <a:ext uri="{FF2B5EF4-FFF2-40B4-BE49-F238E27FC236}">
                <a16:creationId xmlns:a16="http://schemas.microsoft.com/office/drawing/2014/main" id="{C566E12B-5B64-95CB-316D-84AE43E35E36}"/>
              </a:ext>
            </a:extLst>
          </p:cNvPr>
          <p:cNvSpPr/>
          <p:nvPr/>
        </p:nvSpPr>
        <p:spPr>
          <a:xfrm>
            <a:off x="7248234" y="3884140"/>
            <a:ext cx="87359" cy="87359"/>
          </a:xfrm>
          <a:prstGeom prst="rect">
            <a:avLst/>
          </a:prstGeom>
          <a:solidFill>
            <a:schemeClr val="accent6">
              <a:alpha val="40000"/>
            </a:schemeClr>
          </a:solidFill>
          <a:ln w="9525" cap="flat">
            <a:solidFill>
              <a:schemeClr val="accent6">
                <a:lumMod val="75000"/>
              </a:schemeClr>
            </a:solidFill>
            <a:prstDash val="solid"/>
            <a:miter/>
          </a:ln>
        </p:spPr>
        <p:txBody>
          <a:bodyPr rtlCol="0" anchor="ctr"/>
          <a:lstStyle/>
          <a:p>
            <a:endParaRPr lang="en-US">
              <a:cs typeface="Arial" panose="020B0604020202020204" pitchFamily="34" charset="0"/>
            </a:endParaRPr>
          </a:p>
        </p:txBody>
      </p:sp>
      <p:sp>
        <p:nvSpPr>
          <p:cNvPr id="62" name="p-p-1">
            <a:extLst>
              <a:ext uri="{FF2B5EF4-FFF2-40B4-BE49-F238E27FC236}">
                <a16:creationId xmlns:a16="http://schemas.microsoft.com/office/drawing/2014/main" id="{7518F3CA-3205-D057-0E1A-DCE374DBC1E6}"/>
              </a:ext>
            </a:extLst>
          </p:cNvPr>
          <p:cNvSpPr/>
          <p:nvPr/>
        </p:nvSpPr>
        <p:spPr>
          <a:xfrm>
            <a:off x="7715435" y="4045554"/>
            <a:ext cx="232958" cy="232957"/>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F89C0E">
              <a:alpha val="40000"/>
            </a:srgbClr>
          </a:solidFill>
          <a:ln w="9525" cap="flat">
            <a:solidFill>
              <a:schemeClr val="accent5">
                <a:lumMod val="75000"/>
              </a:schemeClr>
            </a:solidFill>
            <a:prstDash val="solid"/>
            <a:miter/>
          </a:ln>
        </p:spPr>
        <p:txBody>
          <a:bodyPr rtlCol="0" anchor="ctr"/>
          <a:lstStyle/>
          <a:p>
            <a:endParaRPr lang="en-US" dirty="0">
              <a:cs typeface="Arial" panose="020B0604020202020204" pitchFamily="34" charset="0"/>
            </a:endParaRPr>
          </a:p>
        </p:txBody>
      </p:sp>
      <p:sp>
        <p:nvSpPr>
          <p:cNvPr id="88" name="p-p-sink">
            <a:extLst>
              <a:ext uri="{FF2B5EF4-FFF2-40B4-BE49-F238E27FC236}">
                <a16:creationId xmlns:a16="http://schemas.microsoft.com/office/drawing/2014/main" id="{A8FC72F6-AA58-C517-26DA-8A5F8C9DCAE4}"/>
              </a:ext>
            </a:extLst>
          </p:cNvPr>
          <p:cNvSpPr/>
          <p:nvPr/>
        </p:nvSpPr>
        <p:spPr>
          <a:xfrm>
            <a:off x="10627218" y="4117849"/>
            <a:ext cx="87359" cy="87359"/>
          </a:xfrm>
          <a:prstGeom prst="rect">
            <a:avLst/>
          </a:prstGeom>
          <a:solidFill>
            <a:srgbClr val="F89C0E">
              <a:alpha val="40000"/>
            </a:srgbClr>
          </a:solidFill>
          <a:ln w="9525" cap="flat">
            <a:solidFill>
              <a:schemeClr val="accent5">
                <a:lumMod val="75000"/>
              </a:schemeClr>
            </a:solidFill>
            <a:prstDash val="solid"/>
            <a:miter/>
          </a:ln>
        </p:spPr>
        <p:txBody>
          <a:bodyPr rtlCol="0" anchor="ctr"/>
          <a:lstStyle/>
          <a:p>
            <a:endParaRPr lang="en-US">
              <a:cs typeface="Arial" panose="020B0604020202020204" pitchFamily="34" charset="0"/>
            </a:endParaRPr>
          </a:p>
        </p:txBody>
      </p:sp>
      <p:sp>
        <p:nvSpPr>
          <p:cNvPr id="103" name="p-v-1">
            <a:extLst>
              <a:ext uri="{FF2B5EF4-FFF2-40B4-BE49-F238E27FC236}">
                <a16:creationId xmlns:a16="http://schemas.microsoft.com/office/drawing/2014/main" id="{0DA65437-5F77-3988-1F38-7945D4CCD28C}"/>
              </a:ext>
            </a:extLst>
          </p:cNvPr>
          <p:cNvSpPr/>
          <p:nvPr/>
        </p:nvSpPr>
        <p:spPr>
          <a:xfrm>
            <a:off x="7715435" y="4873165"/>
            <a:ext cx="232958" cy="232957"/>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accent2">
              <a:alpha val="40000"/>
            </a:schemeClr>
          </a:solidFill>
          <a:ln w="9525" cap="flat">
            <a:solidFill>
              <a:schemeClr val="accent2">
                <a:lumMod val="75000"/>
              </a:schemeClr>
            </a:solidFill>
            <a:prstDash val="solid"/>
            <a:miter/>
          </a:ln>
        </p:spPr>
        <p:txBody>
          <a:bodyPr rtlCol="0" anchor="ctr"/>
          <a:lstStyle/>
          <a:p>
            <a:endParaRPr lang="en-US">
              <a:cs typeface="Arial" panose="020B0604020202020204" pitchFamily="34" charset="0"/>
            </a:endParaRPr>
          </a:p>
        </p:txBody>
      </p:sp>
      <p:grpSp>
        <p:nvGrpSpPr>
          <p:cNvPr id="38" name="white bg">
            <a:extLst>
              <a:ext uri="{FF2B5EF4-FFF2-40B4-BE49-F238E27FC236}">
                <a16:creationId xmlns:a16="http://schemas.microsoft.com/office/drawing/2014/main" id="{F2875D54-00CB-F634-BBAF-4CB6359B8FA7}"/>
              </a:ext>
            </a:extLst>
          </p:cNvPr>
          <p:cNvGrpSpPr/>
          <p:nvPr/>
        </p:nvGrpSpPr>
        <p:grpSpPr>
          <a:xfrm>
            <a:off x="1510036" y="1454815"/>
            <a:ext cx="6870560" cy="3875185"/>
            <a:chOff x="1510036" y="1454815"/>
            <a:chExt cx="6870560" cy="3875185"/>
          </a:xfrm>
        </p:grpSpPr>
        <p:sp>
          <p:nvSpPr>
            <p:cNvPr id="33" name="VEHICLE">
              <a:extLst>
                <a:ext uri="{FF2B5EF4-FFF2-40B4-BE49-F238E27FC236}">
                  <a16:creationId xmlns:a16="http://schemas.microsoft.com/office/drawing/2014/main" id="{F4AE936B-C5F6-8DF8-A661-00D14296DA0E}"/>
                </a:ext>
              </a:extLst>
            </p:cNvPr>
            <p:cNvSpPr/>
            <p:nvPr/>
          </p:nvSpPr>
          <p:spPr>
            <a:xfrm>
              <a:off x="7300596" y="2572214"/>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bg1"/>
            </a:solidFill>
            <a:ln w="9525" cap="flat">
              <a:noFill/>
              <a:prstDash val="solid"/>
              <a:miter/>
            </a:ln>
          </p:spPr>
          <p:txBody>
            <a:bodyPr lIns="0" tIns="0" rIns="0" bIns="0" rtlCol="0" anchor="ctr"/>
            <a:lstStyle/>
            <a:p>
              <a:pPr algn="ctr"/>
              <a:endParaRPr lang="en-US" b="1" dirty="0">
                <a:solidFill>
                  <a:schemeClr val="accent2">
                    <a:lumMod val="75000"/>
                  </a:schemeClr>
                </a:solidFill>
                <a:cs typeface="Arial" panose="020B0604020202020204" pitchFamily="34" charset="0"/>
              </a:endParaRPr>
            </a:p>
          </p:txBody>
        </p:sp>
        <p:sp>
          <p:nvSpPr>
            <p:cNvPr id="34" name="PALLET">
              <a:extLst>
                <a:ext uri="{FF2B5EF4-FFF2-40B4-BE49-F238E27FC236}">
                  <a16:creationId xmlns:a16="http://schemas.microsoft.com/office/drawing/2014/main" id="{62F11684-9C56-3D27-19DF-34B90BD8F6C8}"/>
                </a:ext>
              </a:extLst>
            </p:cNvPr>
            <p:cNvSpPr/>
            <p:nvPr/>
          </p:nvSpPr>
          <p:spPr>
            <a:xfrm>
              <a:off x="3918976" y="4610000"/>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bg1"/>
            </a:solidFill>
            <a:ln w="9525" cap="flat">
              <a:noFill/>
              <a:prstDash val="solid"/>
              <a:miter/>
            </a:ln>
          </p:spPr>
          <p:txBody>
            <a:bodyPr lIns="0" tIns="0" rIns="0" bIns="0" rtlCol="0" anchor="ctr"/>
            <a:lstStyle/>
            <a:p>
              <a:pPr algn="ctr"/>
              <a:endParaRPr lang="en-US" b="1" dirty="0">
                <a:solidFill>
                  <a:schemeClr val="accent2">
                    <a:lumMod val="75000"/>
                  </a:schemeClr>
                </a:solidFill>
                <a:cs typeface="Arial" panose="020B0604020202020204" pitchFamily="34" charset="0"/>
              </a:endParaRPr>
            </a:p>
          </p:txBody>
        </p:sp>
        <p:sp>
          <p:nvSpPr>
            <p:cNvPr id="35" name="ITEM">
              <a:extLst>
                <a:ext uri="{FF2B5EF4-FFF2-40B4-BE49-F238E27FC236}">
                  <a16:creationId xmlns:a16="http://schemas.microsoft.com/office/drawing/2014/main" id="{1A289B2C-FA88-5BBF-DCC0-FEC0E24E8915}"/>
                </a:ext>
              </a:extLst>
            </p:cNvPr>
            <p:cNvSpPr/>
            <p:nvPr/>
          </p:nvSpPr>
          <p:spPr>
            <a:xfrm>
              <a:off x="3920161" y="1458000"/>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bg1"/>
            </a:solidFill>
            <a:ln w="9525" cap="flat">
              <a:noFill/>
              <a:prstDash val="solid"/>
              <a:miter/>
            </a:ln>
          </p:spPr>
          <p:txBody>
            <a:bodyPr lIns="0" tIns="0" rIns="0" bIns="0" rtlCol="0" anchor="ctr"/>
            <a:lstStyle/>
            <a:p>
              <a:pPr algn="ctr"/>
              <a:endParaRPr lang="en-US" b="1" dirty="0">
                <a:solidFill>
                  <a:schemeClr val="accent2">
                    <a:lumMod val="75000"/>
                  </a:schemeClr>
                </a:solidFill>
                <a:cs typeface="Arial" panose="020B0604020202020204" pitchFamily="34" charset="0"/>
              </a:endParaRPr>
            </a:p>
          </p:txBody>
        </p:sp>
        <p:sp>
          <p:nvSpPr>
            <p:cNvPr id="36" name="ORDER">
              <a:extLst>
                <a:ext uri="{FF2B5EF4-FFF2-40B4-BE49-F238E27FC236}">
                  <a16:creationId xmlns:a16="http://schemas.microsoft.com/office/drawing/2014/main" id="{9F4527E5-8DCA-6C99-8CE2-775E20228323}"/>
                </a:ext>
              </a:extLst>
            </p:cNvPr>
            <p:cNvSpPr/>
            <p:nvPr/>
          </p:nvSpPr>
          <p:spPr>
            <a:xfrm>
              <a:off x="1510036" y="1454815"/>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bg1"/>
            </a:solidFill>
            <a:ln w="9525" cap="flat">
              <a:noFill/>
              <a:prstDash val="solid"/>
              <a:miter/>
            </a:ln>
          </p:spPr>
          <p:txBody>
            <a:bodyPr lIns="0" tIns="0" rIns="0" bIns="0" rtlCol="0" anchor="ctr"/>
            <a:lstStyle/>
            <a:p>
              <a:pPr algn="ctr"/>
              <a:endParaRPr lang="en-US" b="1" dirty="0">
                <a:solidFill>
                  <a:schemeClr val="accent2">
                    <a:lumMod val="75000"/>
                  </a:schemeClr>
                </a:solidFill>
                <a:cs typeface="Arial" panose="020B0604020202020204" pitchFamily="34" charset="0"/>
              </a:endParaRPr>
            </a:p>
          </p:txBody>
        </p:sp>
      </p:grpSp>
      <p:sp>
        <p:nvSpPr>
          <p:cNvPr id="17" name="ORDER">
            <a:extLst>
              <a:ext uri="{FF2B5EF4-FFF2-40B4-BE49-F238E27FC236}">
                <a16:creationId xmlns:a16="http://schemas.microsoft.com/office/drawing/2014/main" id="{502141C2-8DA4-E500-0FDF-F9EF6D6C3EBF}"/>
              </a:ext>
            </a:extLst>
          </p:cNvPr>
          <p:cNvSpPr/>
          <p:nvPr/>
        </p:nvSpPr>
        <p:spPr>
          <a:xfrm>
            <a:off x="1510036" y="1454815"/>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tx2">
              <a:alpha val="40000"/>
            </a:schemeClr>
          </a:solidFill>
          <a:ln w="9525" cap="flat">
            <a:solidFill>
              <a:schemeClr val="tx2">
                <a:lumMod val="75000"/>
              </a:schemeClr>
            </a:solidFill>
            <a:prstDash val="solid"/>
            <a:miter/>
          </a:ln>
        </p:spPr>
        <p:txBody>
          <a:bodyPr lIns="0" tIns="0" rIns="0" bIns="0" rtlCol="0" anchor="ctr"/>
          <a:lstStyle/>
          <a:p>
            <a:pPr algn="ctr"/>
            <a:r>
              <a:rPr lang="de-DE" b="1" dirty="0">
                <a:solidFill>
                  <a:schemeClr val="tx2">
                    <a:lumMod val="75000"/>
                  </a:schemeClr>
                </a:solidFill>
                <a:cs typeface="Arial" panose="020B0604020202020204" pitchFamily="34" charset="0"/>
              </a:rPr>
              <a:t>Order</a:t>
            </a:r>
            <a:endParaRPr lang="en-US" b="1" dirty="0">
              <a:solidFill>
                <a:schemeClr val="tx2">
                  <a:lumMod val="75000"/>
                </a:schemeClr>
              </a:solidFill>
              <a:cs typeface="Arial" panose="020B0604020202020204" pitchFamily="34" charset="0"/>
            </a:endParaRPr>
          </a:p>
        </p:txBody>
      </p:sp>
      <p:sp>
        <p:nvSpPr>
          <p:cNvPr id="26" name="ITEM">
            <a:extLst>
              <a:ext uri="{FF2B5EF4-FFF2-40B4-BE49-F238E27FC236}">
                <a16:creationId xmlns:a16="http://schemas.microsoft.com/office/drawing/2014/main" id="{4ADB25B5-CE14-90DA-D1D9-3F04444B7E8F}"/>
              </a:ext>
            </a:extLst>
          </p:cNvPr>
          <p:cNvSpPr/>
          <p:nvPr/>
        </p:nvSpPr>
        <p:spPr>
          <a:xfrm>
            <a:off x="3919318" y="1454815"/>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accent6">
              <a:alpha val="40000"/>
            </a:schemeClr>
          </a:solidFill>
          <a:ln w="9525" cap="flat">
            <a:solidFill>
              <a:schemeClr val="accent6">
                <a:lumMod val="75000"/>
              </a:schemeClr>
            </a:solidFill>
            <a:prstDash val="solid"/>
            <a:miter/>
          </a:ln>
        </p:spPr>
        <p:txBody>
          <a:bodyPr lIns="0" tIns="0" rIns="0" bIns="0" rtlCol="0" anchor="ctr"/>
          <a:lstStyle/>
          <a:p>
            <a:pPr algn="ctr"/>
            <a:r>
              <a:rPr lang="de-DE" b="1" dirty="0">
                <a:solidFill>
                  <a:schemeClr val="accent6">
                    <a:lumMod val="75000"/>
                  </a:schemeClr>
                </a:solidFill>
                <a:cs typeface="Arial" panose="020B0604020202020204" pitchFamily="34" charset="0"/>
              </a:rPr>
              <a:t>Item</a:t>
            </a:r>
            <a:endParaRPr lang="en-US" b="1" dirty="0">
              <a:solidFill>
                <a:schemeClr val="accent6">
                  <a:lumMod val="75000"/>
                </a:schemeClr>
              </a:solidFill>
              <a:cs typeface="Arial" panose="020B0604020202020204" pitchFamily="34" charset="0"/>
            </a:endParaRPr>
          </a:p>
        </p:txBody>
      </p:sp>
      <p:sp>
        <p:nvSpPr>
          <p:cNvPr id="32" name="PALLET">
            <a:extLst>
              <a:ext uri="{FF2B5EF4-FFF2-40B4-BE49-F238E27FC236}">
                <a16:creationId xmlns:a16="http://schemas.microsoft.com/office/drawing/2014/main" id="{BE07A0F8-2CE1-B77B-FCF1-EEE7E99E2483}"/>
              </a:ext>
            </a:extLst>
          </p:cNvPr>
          <p:cNvSpPr/>
          <p:nvPr/>
        </p:nvSpPr>
        <p:spPr>
          <a:xfrm>
            <a:off x="3918976" y="4606491"/>
            <a:ext cx="1080000" cy="720000"/>
          </a:xfrm>
          <a:prstGeom prst="ellipse">
            <a:avLst/>
          </a:prstGeom>
          <a:solidFill>
            <a:srgbClr val="F89C0E">
              <a:alpha val="40000"/>
            </a:srgbClr>
          </a:solidFill>
          <a:ln w="9525" cap="flat">
            <a:solidFill>
              <a:schemeClr val="accent5">
                <a:lumMod val="75000"/>
              </a:schemeClr>
            </a:solidFill>
            <a:prstDash val="solid"/>
            <a:miter/>
          </a:ln>
        </p:spPr>
        <p:txBody>
          <a:bodyPr lIns="0" tIns="0" rIns="0" bIns="0" rtlCol="0" anchor="ctr"/>
          <a:lstStyle/>
          <a:p>
            <a:pPr algn="ctr"/>
            <a:r>
              <a:rPr lang="de-DE" b="1" dirty="0">
                <a:solidFill>
                  <a:schemeClr val="accent5">
                    <a:lumMod val="75000"/>
                  </a:schemeClr>
                </a:solidFill>
                <a:cs typeface="Arial" panose="020B0604020202020204" pitchFamily="34" charset="0"/>
              </a:rPr>
              <a:t>Pallet</a:t>
            </a:r>
            <a:endParaRPr lang="en-US" b="1" dirty="0">
              <a:solidFill>
                <a:schemeClr val="accent5">
                  <a:lumMod val="75000"/>
                </a:schemeClr>
              </a:solidFill>
              <a:cs typeface="Arial" panose="020B0604020202020204" pitchFamily="34" charset="0"/>
            </a:endParaRPr>
          </a:p>
        </p:txBody>
      </p:sp>
      <p:sp>
        <p:nvSpPr>
          <p:cNvPr id="82" name="VEHICLE">
            <a:extLst>
              <a:ext uri="{FF2B5EF4-FFF2-40B4-BE49-F238E27FC236}">
                <a16:creationId xmlns:a16="http://schemas.microsoft.com/office/drawing/2014/main" id="{7AD5DEC8-2093-CBC7-0F63-1654C5139B01}"/>
              </a:ext>
            </a:extLst>
          </p:cNvPr>
          <p:cNvSpPr/>
          <p:nvPr/>
        </p:nvSpPr>
        <p:spPr>
          <a:xfrm>
            <a:off x="7291914" y="2563427"/>
            <a:ext cx="1080000" cy="720000"/>
          </a:xfrm>
          <a:custGeom>
            <a:avLst/>
            <a:gdLst>
              <a:gd name="connsiteX0" fmla="*/ 571500 w 571500"/>
              <a:gd name="connsiteY0" fmla="*/ 190500 h 381000"/>
              <a:gd name="connsiteX1" fmla="*/ 285750 w 571500"/>
              <a:gd name="connsiteY1" fmla="*/ 381000 h 381000"/>
              <a:gd name="connsiteX2" fmla="*/ 0 w 571500"/>
              <a:gd name="connsiteY2" fmla="*/ 190500 h 381000"/>
              <a:gd name="connsiteX3" fmla="*/ 285750 w 571500"/>
              <a:gd name="connsiteY3" fmla="*/ 0 h 381000"/>
              <a:gd name="connsiteX4" fmla="*/ 571500 w 5715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381000">
                <a:moveTo>
                  <a:pt x="571500" y="190500"/>
                </a:moveTo>
                <a:cubicBezTo>
                  <a:pt x="571500" y="295710"/>
                  <a:pt x="443565" y="381000"/>
                  <a:pt x="285750" y="381000"/>
                </a:cubicBezTo>
                <a:cubicBezTo>
                  <a:pt x="127935" y="381000"/>
                  <a:pt x="0" y="295710"/>
                  <a:pt x="0" y="190500"/>
                </a:cubicBezTo>
                <a:cubicBezTo>
                  <a:pt x="0" y="85290"/>
                  <a:pt x="127935" y="0"/>
                  <a:pt x="285750" y="0"/>
                </a:cubicBezTo>
                <a:cubicBezTo>
                  <a:pt x="443565" y="0"/>
                  <a:pt x="571500" y="85290"/>
                  <a:pt x="571500" y="190500"/>
                </a:cubicBezTo>
                <a:close/>
              </a:path>
            </a:pathLst>
          </a:custGeom>
          <a:solidFill>
            <a:schemeClr val="accent2">
              <a:alpha val="40000"/>
            </a:schemeClr>
          </a:solidFill>
          <a:ln w="9525" cap="flat">
            <a:solidFill>
              <a:schemeClr val="accent2">
                <a:lumMod val="75000"/>
              </a:schemeClr>
            </a:solidFill>
            <a:prstDash val="solid"/>
            <a:miter/>
          </a:ln>
        </p:spPr>
        <p:txBody>
          <a:bodyPr lIns="0" tIns="0" rIns="0" bIns="0" rtlCol="0" anchor="ctr"/>
          <a:lstStyle/>
          <a:p>
            <a:pPr algn="ctr"/>
            <a:r>
              <a:rPr lang="de-DE" b="1" dirty="0">
                <a:solidFill>
                  <a:schemeClr val="accent2">
                    <a:lumMod val="75000"/>
                  </a:schemeClr>
                </a:solidFill>
                <a:cs typeface="Arial" panose="020B0604020202020204" pitchFamily="34" charset="0"/>
              </a:rPr>
              <a:t>Vehicle</a:t>
            </a:r>
            <a:endParaRPr lang="en-US" b="1" dirty="0">
              <a:solidFill>
                <a:schemeClr val="accent2">
                  <a:lumMod val="75000"/>
                </a:schemeClr>
              </a:solidFill>
              <a:cs typeface="Arial" panose="020B0604020202020204" pitchFamily="34" charset="0"/>
            </a:endParaRPr>
          </a:p>
        </p:txBody>
      </p:sp>
      <p:sp>
        <p:nvSpPr>
          <p:cNvPr id="66" name="&quot;receive order&quot;">
            <a:extLst>
              <a:ext uri="{FF2B5EF4-FFF2-40B4-BE49-F238E27FC236}">
                <a16:creationId xmlns:a16="http://schemas.microsoft.com/office/drawing/2014/main" id="{4FF98CA0-9022-E8C3-B749-E791224B0E7B}"/>
              </a:ext>
            </a:extLst>
          </p:cNvPr>
          <p:cNvSpPr/>
          <p:nvPr/>
        </p:nvSpPr>
        <p:spPr>
          <a:xfrm>
            <a:off x="1510036" y="2563427"/>
            <a:ext cx="1080000" cy="720000"/>
          </a:xfrm>
          <a:prstGeom prst="rect">
            <a:avLst/>
          </a:prstGeom>
          <a:solidFill>
            <a:srgbClr val="FFFFFF"/>
          </a:solidFill>
          <a:ln w="9525" cap="flat">
            <a:solidFill>
              <a:srgbClr val="000000"/>
            </a:solidFill>
            <a:prstDash val="solid"/>
            <a:miter/>
          </a:ln>
        </p:spPr>
        <p:txBody>
          <a:bodyPr rtlCol="0" anchor="ctr"/>
          <a:lstStyle/>
          <a:p>
            <a:pPr algn="ctr"/>
            <a:r>
              <a:rPr lang="de-DE" dirty="0" err="1">
                <a:cs typeface="Arial" panose="020B0604020202020204" pitchFamily="34" charset="0"/>
              </a:rPr>
              <a:t>receive</a:t>
            </a:r>
            <a:endParaRPr lang="de-DE" dirty="0">
              <a:cs typeface="Arial" panose="020B0604020202020204" pitchFamily="34" charset="0"/>
            </a:endParaRPr>
          </a:p>
          <a:p>
            <a:pPr algn="ctr"/>
            <a:r>
              <a:rPr lang="de-DE" dirty="0" err="1">
                <a:cs typeface="Arial" panose="020B0604020202020204" pitchFamily="34" charset="0"/>
              </a:rPr>
              <a:t>order</a:t>
            </a:r>
            <a:endParaRPr lang="en-US" dirty="0">
              <a:cs typeface="Arial" panose="020B0604020202020204" pitchFamily="34" charset="0"/>
            </a:endParaRPr>
          </a:p>
        </p:txBody>
      </p:sp>
      <p:sp>
        <p:nvSpPr>
          <p:cNvPr id="69" name="&quot;get item&quot;">
            <a:extLst>
              <a:ext uri="{FF2B5EF4-FFF2-40B4-BE49-F238E27FC236}">
                <a16:creationId xmlns:a16="http://schemas.microsoft.com/office/drawing/2014/main" id="{5E6C4911-9FE0-88D1-3019-6C07E0153BFC}"/>
              </a:ext>
            </a:extLst>
          </p:cNvPr>
          <p:cNvSpPr/>
          <p:nvPr/>
        </p:nvSpPr>
        <p:spPr>
          <a:xfrm>
            <a:off x="3918976" y="2562923"/>
            <a:ext cx="1080000" cy="720000"/>
          </a:xfrm>
          <a:prstGeom prst="rect">
            <a:avLst/>
          </a:prstGeom>
          <a:solidFill>
            <a:srgbClr val="FFFFFF"/>
          </a:solidFill>
          <a:ln w="9525" cap="flat">
            <a:solidFill>
              <a:srgbClr val="000000"/>
            </a:solidFill>
            <a:prstDash val="solid"/>
            <a:miter/>
          </a:ln>
        </p:spPr>
        <p:txBody>
          <a:bodyPr rtlCol="0" anchor="ctr"/>
          <a:lstStyle/>
          <a:p>
            <a:pPr algn="ctr"/>
            <a:r>
              <a:rPr lang="de-DE" dirty="0" err="1">
                <a:cs typeface="Arial" panose="020B0604020202020204" pitchFamily="34" charset="0"/>
              </a:rPr>
              <a:t>get</a:t>
            </a:r>
            <a:r>
              <a:rPr lang="de-DE" dirty="0">
                <a:cs typeface="Arial" panose="020B0604020202020204" pitchFamily="34" charset="0"/>
              </a:rPr>
              <a:t> item</a:t>
            </a:r>
            <a:endParaRPr lang="en-US" dirty="0">
              <a:cs typeface="Arial" panose="020B0604020202020204" pitchFamily="34" charset="0"/>
            </a:endParaRPr>
          </a:p>
        </p:txBody>
      </p:sp>
      <p:sp>
        <p:nvSpPr>
          <p:cNvPr id="72" name="&quot;load&quot;">
            <a:extLst>
              <a:ext uri="{FF2B5EF4-FFF2-40B4-BE49-F238E27FC236}">
                <a16:creationId xmlns:a16="http://schemas.microsoft.com/office/drawing/2014/main" id="{E17B7935-8F2A-2415-005D-28179445EAFC}"/>
              </a:ext>
            </a:extLst>
          </p:cNvPr>
          <p:cNvSpPr/>
          <p:nvPr/>
        </p:nvSpPr>
        <p:spPr>
          <a:xfrm>
            <a:off x="5650140" y="3685568"/>
            <a:ext cx="1080000" cy="720000"/>
          </a:xfrm>
          <a:prstGeom prst="rect">
            <a:avLst/>
          </a:prstGeom>
          <a:solidFill>
            <a:srgbClr val="FFFFFF"/>
          </a:solidFill>
          <a:ln w="9525" cap="flat">
            <a:solidFill>
              <a:srgbClr val="000000"/>
            </a:solidFill>
            <a:prstDash val="solid"/>
            <a:miter/>
          </a:ln>
        </p:spPr>
        <p:txBody>
          <a:bodyPr rtlCol="0" anchor="ctr"/>
          <a:lstStyle/>
          <a:p>
            <a:pPr algn="ctr"/>
            <a:r>
              <a:rPr lang="de-DE" dirty="0" err="1">
                <a:cs typeface="Arial" panose="020B0604020202020204" pitchFamily="34" charset="0"/>
              </a:rPr>
              <a:t>load</a:t>
            </a:r>
            <a:endParaRPr lang="en-US" dirty="0">
              <a:cs typeface="Arial" panose="020B0604020202020204" pitchFamily="34" charset="0"/>
            </a:endParaRPr>
          </a:p>
        </p:txBody>
      </p:sp>
      <p:sp>
        <p:nvSpPr>
          <p:cNvPr id="79" name="&quot;inspect&quot;">
            <a:extLst>
              <a:ext uri="{FF2B5EF4-FFF2-40B4-BE49-F238E27FC236}">
                <a16:creationId xmlns:a16="http://schemas.microsoft.com/office/drawing/2014/main" id="{085D972B-9076-0D73-DC0B-9F9D5344D3DD}"/>
              </a:ext>
            </a:extLst>
          </p:cNvPr>
          <p:cNvSpPr/>
          <p:nvPr/>
        </p:nvSpPr>
        <p:spPr>
          <a:xfrm>
            <a:off x="7291914" y="1459135"/>
            <a:ext cx="1080000" cy="720000"/>
          </a:xfrm>
          <a:prstGeom prst="rect">
            <a:avLst/>
          </a:prstGeom>
          <a:solidFill>
            <a:srgbClr val="FFFFFF"/>
          </a:solidFill>
          <a:ln w="9525" cap="flat">
            <a:solidFill>
              <a:srgbClr val="000000"/>
            </a:solidFill>
            <a:prstDash val="solid"/>
            <a:miter/>
          </a:ln>
        </p:spPr>
        <p:txBody>
          <a:bodyPr rtlCol="0" anchor="ctr"/>
          <a:lstStyle/>
          <a:p>
            <a:pPr algn="ctr"/>
            <a:r>
              <a:rPr lang="de-DE" dirty="0" err="1">
                <a:cs typeface="Arial" panose="020B0604020202020204" pitchFamily="34" charset="0"/>
              </a:rPr>
              <a:t>inspect</a:t>
            </a:r>
            <a:endParaRPr lang="en-US" dirty="0">
              <a:cs typeface="Arial" panose="020B0604020202020204" pitchFamily="34" charset="0"/>
            </a:endParaRPr>
          </a:p>
        </p:txBody>
      </p:sp>
      <p:sp>
        <p:nvSpPr>
          <p:cNvPr id="90" name="&quot;deliver&quot;">
            <a:extLst>
              <a:ext uri="{FF2B5EF4-FFF2-40B4-BE49-F238E27FC236}">
                <a16:creationId xmlns:a16="http://schemas.microsoft.com/office/drawing/2014/main" id="{911AF14E-E0D5-55C3-3C94-A9E726BB0CA0}"/>
              </a:ext>
            </a:extLst>
          </p:cNvPr>
          <p:cNvSpPr/>
          <p:nvPr/>
        </p:nvSpPr>
        <p:spPr>
          <a:xfrm>
            <a:off x="8933688" y="3802094"/>
            <a:ext cx="1080000" cy="720000"/>
          </a:xfrm>
          <a:prstGeom prst="rect">
            <a:avLst/>
          </a:prstGeom>
          <a:solidFill>
            <a:srgbClr val="FFFFFF"/>
          </a:solidFill>
          <a:ln w="9525" cap="flat">
            <a:solidFill>
              <a:srgbClr val="000000"/>
            </a:solidFill>
            <a:prstDash val="solid"/>
            <a:miter/>
          </a:ln>
        </p:spPr>
        <p:txBody>
          <a:bodyPr rtlCol="0" anchor="ctr"/>
          <a:lstStyle/>
          <a:p>
            <a:pPr algn="ctr"/>
            <a:r>
              <a:rPr lang="de-DE" dirty="0" err="1">
                <a:cs typeface="Arial" panose="020B0604020202020204" pitchFamily="34" charset="0"/>
              </a:rPr>
              <a:t>deliver</a:t>
            </a:r>
            <a:endParaRPr lang="en-US" dirty="0">
              <a:cs typeface="Arial" panose="020B0604020202020204" pitchFamily="34" charset="0"/>
            </a:endParaRPr>
          </a:p>
        </p:txBody>
      </p:sp>
      <p:cxnSp>
        <p:nvCxnSpPr>
          <p:cNvPr id="13" name="Gerade Verbindung mit Pfeil 12">
            <a:extLst>
              <a:ext uri="{FF2B5EF4-FFF2-40B4-BE49-F238E27FC236}">
                <a16:creationId xmlns:a16="http://schemas.microsoft.com/office/drawing/2014/main" id="{C5D775A2-8E66-75A4-6BBD-F9AE63290278}"/>
              </a:ext>
            </a:extLst>
          </p:cNvPr>
          <p:cNvCxnSpPr>
            <a:stCxn id="17" idx="1"/>
            <a:endCxn id="66" idx="0"/>
          </p:cNvCxnSpPr>
          <p:nvPr/>
        </p:nvCxnSpPr>
        <p:spPr>
          <a:xfrm>
            <a:off x="2050036" y="2174815"/>
            <a:ext cx="0" cy="388612"/>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FC5E0580-F493-BB80-49FB-2EC6905F1055}"/>
              </a:ext>
            </a:extLst>
          </p:cNvPr>
          <p:cNvCxnSpPr>
            <a:stCxn id="66" idx="3"/>
            <a:endCxn id="96" idx="2"/>
          </p:cNvCxnSpPr>
          <p:nvPr/>
        </p:nvCxnSpPr>
        <p:spPr>
          <a:xfrm>
            <a:off x="2590036" y="2923427"/>
            <a:ext cx="547991" cy="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215923E9-B820-820A-AB3D-2F40902720E5}"/>
              </a:ext>
            </a:extLst>
          </p:cNvPr>
          <p:cNvCxnSpPr>
            <a:stCxn id="96" idx="0"/>
            <a:endCxn id="69" idx="1"/>
          </p:cNvCxnSpPr>
          <p:nvPr/>
        </p:nvCxnSpPr>
        <p:spPr>
          <a:xfrm flipV="1">
            <a:off x="3370985" y="2922923"/>
            <a:ext cx="547991" cy="504"/>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D67B89DB-D916-21DF-1281-0B636C2E9158}"/>
              </a:ext>
            </a:extLst>
          </p:cNvPr>
          <p:cNvCxnSpPr>
            <a:stCxn id="69" idx="3"/>
            <a:endCxn id="64" idx="1"/>
          </p:cNvCxnSpPr>
          <p:nvPr/>
        </p:nvCxnSpPr>
        <p:spPr>
          <a:xfrm>
            <a:off x="4998976" y="2922923"/>
            <a:ext cx="547991" cy="0"/>
          </a:xfrm>
          <a:prstGeom prst="straightConnector1">
            <a:avLst/>
          </a:prstGeom>
          <a:ln w="1905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5865825F-94CB-97DE-ACAD-13FA0393CEFB}"/>
              </a:ext>
            </a:extLst>
          </p:cNvPr>
          <p:cNvCxnSpPr>
            <a:stCxn id="26" idx="1"/>
            <a:endCxn id="69" idx="0"/>
          </p:cNvCxnSpPr>
          <p:nvPr/>
        </p:nvCxnSpPr>
        <p:spPr>
          <a:xfrm flipH="1">
            <a:off x="4458976" y="2174815"/>
            <a:ext cx="342" cy="388108"/>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19BD467A-9814-9C9C-C05D-A1325E2A57AC}"/>
              </a:ext>
            </a:extLst>
          </p:cNvPr>
          <p:cNvCxnSpPr>
            <a:cxnSpLocks/>
            <a:stCxn id="69" idx="2"/>
            <a:endCxn id="51" idx="0"/>
          </p:cNvCxnSpPr>
          <p:nvPr/>
        </p:nvCxnSpPr>
        <p:spPr>
          <a:xfrm flipH="1">
            <a:off x="4453661" y="3282923"/>
            <a:ext cx="5315" cy="52558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40ABA91E-4B73-9153-0E65-A5ED8867AEFD}"/>
              </a:ext>
            </a:extLst>
          </p:cNvPr>
          <p:cNvCxnSpPr>
            <a:cxnSpLocks/>
            <a:stCxn id="51" idx="6"/>
            <a:endCxn id="114" idx="1"/>
          </p:cNvCxnSpPr>
          <p:nvPr/>
        </p:nvCxnSpPr>
        <p:spPr>
          <a:xfrm flipV="1">
            <a:off x="4570140" y="3922633"/>
            <a:ext cx="1080000" cy="2349"/>
          </a:xfrm>
          <a:prstGeom prst="straightConnector1">
            <a:avLst/>
          </a:prstGeom>
          <a:ln w="38100" cmpd="dbl">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F9B32C5B-90BA-E721-1355-CF905EFD753B}"/>
              </a:ext>
            </a:extLst>
          </p:cNvPr>
          <p:cNvCxnSpPr>
            <a:cxnSpLocks/>
            <a:stCxn id="114" idx="3"/>
            <a:endCxn id="63" idx="1"/>
          </p:cNvCxnSpPr>
          <p:nvPr/>
        </p:nvCxnSpPr>
        <p:spPr>
          <a:xfrm>
            <a:off x="6730140" y="3922633"/>
            <a:ext cx="518094" cy="5187"/>
          </a:xfrm>
          <a:prstGeom prst="straightConnector1">
            <a:avLst/>
          </a:prstGeom>
          <a:ln w="38100" cmpd="dbl">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Rechteck 113">
            <a:extLst>
              <a:ext uri="{FF2B5EF4-FFF2-40B4-BE49-F238E27FC236}">
                <a16:creationId xmlns:a16="http://schemas.microsoft.com/office/drawing/2014/main" id="{F9EBFCF1-8F07-1610-54BC-738893D7D703}"/>
              </a:ext>
            </a:extLst>
          </p:cNvPr>
          <p:cNvSpPr/>
          <p:nvPr/>
        </p:nvSpPr>
        <p:spPr>
          <a:xfrm>
            <a:off x="5650140" y="3683233"/>
            <a:ext cx="1080000" cy="47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hteck 114">
            <a:extLst>
              <a:ext uri="{FF2B5EF4-FFF2-40B4-BE49-F238E27FC236}">
                <a16:creationId xmlns:a16="http://schemas.microsoft.com/office/drawing/2014/main" id="{339EB75F-DD1B-40BC-3BC7-43D7A5F887FC}"/>
              </a:ext>
            </a:extLst>
          </p:cNvPr>
          <p:cNvSpPr/>
          <p:nvPr/>
        </p:nvSpPr>
        <p:spPr>
          <a:xfrm>
            <a:off x="5650140" y="3922633"/>
            <a:ext cx="1080000" cy="47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Gerade Verbindung mit Pfeil 128">
            <a:extLst>
              <a:ext uri="{FF2B5EF4-FFF2-40B4-BE49-F238E27FC236}">
                <a16:creationId xmlns:a16="http://schemas.microsoft.com/office/drawing/2014/main" id="{BEFA8720-6A0A-29A3-F01C-A2E9315760B4}"/>
              </a:ext>
            </a:extLst>
          </p:cNvPr>
          <p:cNvCxnSpPr>
            <a:stCxn id="115" idx="3"/>
            <a:endCxn id="62" idx="2"/>
          </p:cNvCxnSpPr>
          <p:nvPr/>
        </p:nvCxnSpPr>
        <p:spPr>
          <a:xfrm>
            <a:off x="6730140" y="4162033"/>
            <a:ext cx="985295"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Verbinder: gewinkelt 138">
            <a:extLst>
              <a:ext uri="{FF2B5EF4-FFF2-40B4-BE49-F238E27FC236}">
                <a16:creationId xmlns:a16="http://schemas.microsoft.com/office/drawing/2014/main" id="{4FE75511-B3FD-5F0A-AF6A-999B64516DB4}"/>
              </a:ext>
            </a:extLst>
          </p:cNvPr>
          <p:cNvCxnSpPr>
            <a:stCxn id="103" idx="0"/>
            <a:endCxn id="90" idx="2"/>
          </p:cNvCxnSpPr>
          <p:nvPr/>
        </p:nvCxnSpPr>
        <p:spPr>
          <a:xfrm flipV="1">
            <a:off x="7948393" y="4522094"/>
            <a:ext cx="1525295" cy="467550"/>
          </a:xfrm>
          <a:prstGeom prst="bentConnector2">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Verbinder: gewinkelt 149">
            <a:extLst>
              <a:ext uri="{FF2B5EF4-FFF2-40B4-BE49-F238E27FC236}">
                <a16:creationId xmlns:a16="http://schemas.microsoft.com/office/drawing/2014/main" id="{D68C5A6D-B055-0A5F-2BF3-9FD300E63614}"/>
              </a:ext>
            </a:extLst>
          </p:cNvPr>
          <p:cNvCxnSpPr>
            <a:stCxn id="72" idx="2"/>
            <a:endCxn id="103" idx="2"/>
          </p:cNvCxnSpPr>
          <p:nvPr/>
        </p:nvCxnSpPr>
        <p:spPr>
          <a:xfrm rot="16200000" flipH="1">
            <a:off x="6660749" y="3934958"/>
            <a:ext cx="584076" cy="1525295"/>
          </a:xfrm>
          <a:prstGeom prst="bentConnector4">
            <a:avLst>
              <a:gd name="adj1" fmla="val 40029"/>
              <a:gd name="adj2" fmla="val -46"/>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Verbinder: gewinkelt 163">
            <a:extLst>
              <a:ext uri="{FF2B5EF4-FFF2-40B4-BE49-F238E27FC236}">
                <a16:creationId xmlns:a16="http://schemas.microsoft.com/office/drawing/2014/main" id="{6E23F355-5A99-0588-40E2-858AFB9477EF}"/>
              </a:ext>
            </a:extLst>
          </p:cNvPr>
          <p:cNvCxnSpPr>
            <a:cxnSpLocks/>
            <a:stCxn id="90" idx="0"/>
            <a:endCxn id="82" idx="0"/>
          </p:cNvCxnSpPr>
          <p:nvPr/>
        </p:nvCxnSpPr>
        <p:spPr>
          <a:xfrm rot="16200000" flipV="1">
            <a:off x="8483468" y="2811874"/>
            <a:ext cx="878667" cy="1101774"/>
          </a:xfrm>
          <a:prstGeom prst="bentConnector2">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Verbinder: gewinkelt 168">
            <a:extLst>
              <a:ext uri="{FF2B5EF4-FFF2-40B4-BE49-F238E27FC236}">
                <a16:creationId xmlns:a16="http://schemas.microsoft.com/office/drawing/2014/main" id="{564269C6-C7F7-A5CD-8566-A199BA7CD425}"/>
              </a:ext>
            </a:extLst>
          </p:cNvPr>
          <p:cNvCxnSpPr>
            <a:stCxn id="62" idx="0"/>
            <a:endCxn id="90" idx="1"/>
          </p:cNvCxnSpPr>
          <p:nvPr/>
        </p:nvCxnSpPr>
        <p:spPr>
          <a:xfrm>
            <a:off x="7948393" y="4162033"/>
            <a:ext cx="985295" cy="61"/>
          </a:xfrm>
          <a:prstGeom prst="bentConnector3">
            <a:avLst>
              <a:gd name="adj1" fmla="val 50000"/>
            </a:avLst>
          </a:prstGeom>
          <a:ln w="38100" cmpd="dbl">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Gerade Verbindung mit Pfeil 170">
            <a:extLst>
              <a:ext uri="{FF2B5EF4-FFF2-40B4-BE49-F238E27FC236}">
                <a16:creationId xmlns:a16="http://schemas.microsoft.com/office/drawing/2014/main" id="{060752CE-375B-C7F8-1610-0C0A15E79BA4}"/>
              </a:ext>
            </a:extLst>
          </p:cNvPr>
          <p:cNvCxnSpPr>
            <a:cxnSpLocks/>
            <a:stCxn id="90" idx="3"/>
            <a:endCxn id="88" idx="1"/>
          </p:cNvCxnSpPr>
          <p:nvPr/>
        </p:nvCxnSpPr>
        <p:spPr>
          <a:xfrm flipV="1">
            <a:off x="10013688" y="4161529"/>
            <a:ext cx="613530" cy="565"/>
          </a:xfrm>
          <a:prstGeom prst="straightConnector1">
            <a:avLst/>
          </a:prstGeom>
          <a:ln w="38100" cmpd="dbl">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DA9BB1EE-40B8-BD70-2369-A486106B36D1}"/>
              </a:ext>
            </a:extLst>
          </p:cNvPr>
          <p:cNvCxnSpPr>
            <a:stCxn id="79" idx="2"/>
            <a:endCxn id="82" idx="3"/>
          </p:cNvCxnSpPr>
          <p:nvPr/>
        </p:nvCxnSpPr>
        <p:spPr>
          <a:xfrm>
            <a:off x="7831914" y="2179135"/>
            <a:ext cx="0" cy="384292"/>
          </a:xfrm>
          <a:prstGeom prst="straightConnector1">
            <a:avLst/>
          </a:prstGeom>
          <a:ln w="190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7F37A6FB-0248-8ABA-8B16-B8EC999126E8}"/>
              </a:ext>
            </a:extLst>
          </p:cNvPr>
          <p:cNvCxnSpPr>
            <a:cxnSpLocks/>
            <a:stCxn id="82" idx="2"/>
            <a:endCxn id="72" idx="0"/>
          </p:cNvCxnSpPr>
          <p:nvPr/>
        </p:nvCxnSpPr>
        <p:spPr>
          <a:xfrm flipH="1">
            <a:off x="6190140" y="2923427"/>
            <a:ext cx="1101774" cy="762141"/>
          </a:xfrm>
          <a:prstGeom prst="bentConnector4">
            <a:avLst>
              <a:gd name="adj1" fmla="val 99996"/>
              <a:gd name="adj2" fmla="val 73618"/>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Verbinder: gewinkelt 60">
            <a:extLst>
              <a:ext uri="{FF2B5EF4-FFF2-40B4-BE49-F238E27FC236}">
                <a16:creationId xmlns:a16="http://schemas.microsoft.com/office/drawing/2014/main" id="{C1DE59CD-2615-3FC1-67F1-E1A4A8B3E1CF}"/>
              </a:ext>
            </a:extLst>
          </p:cNvPr>
          <p:cNvCxnSpPr>
            <a:cxnSpLocks/>
            <a:stCxn id="32" idx="0"/>
            <a:endCxn id="115" idx="1"/>
          </p:cNvCxnSpPr>
          <p:nvPr/>
        </p:nvCxnSpPr>
        <p:spPr>
          <a:xfrm rot="5400000" flipH="1" flipV="1">
            <a:off x="4832329" y="3788680"/>
            <a:ext cx="444458" cy="1191164"/>
          </a:xfrm>
          <a:prstGeom prst="bentConnector2">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quot;deliver&quot; emissions">
            <a:extLst>
              <a:ext uri="{FF2B5EF4-FFF2-40B4-BE49-F238E27FC236}">
                <a16:creationId xmlns:a16="http://schemas.microsoft.com/office/drawing/2014/main" id="{23E40CF1-623F-6256-1894-D740DDBBDC6D}"/>
              </a:ext>
            </a:extLst>
          </p:cNvPr>
          <p:cNvSpPr/>
          <p:nvPr/>
        </p:nvSpPr>
        <p:spPr>
          <a:xfrm>
            <a:off x="8935200" y="3801600"/>
            <a:ext cx="1080000" cy="720000"/>
          </a:xfrm>
          <a:prstGeom prst="rect">
            <a:avLst/>
          </a:prstGeom>
          <a:solidFill>
            <a:schemeClr val="tx1"/>
          </a:solidFill>
          <a:ln w="9525" cap="flat">
            <a:solidFill>
              <a:schemeClr val="tx1"/>
            </a:solidFill>
            <a:prstDash val="solid"/>
            <a:miter/>
          </a:ln>
        </p:spPr>
        <p:txBody>
          <a:bodyPr rtlCol="0" anchor="ctr"/>
          <a:lstStyle/>
          <a:p>
            <a:pPr algn="ctr"/>
            <a:r>
              <a:rPr lang="de-DE" dirty="0" err="1">
                <a:solidFill>
                  <a:schemeClr val="bg1"/>
                </a:solidFill>
                <a:cs typeface="Arial" panose="020B0604020202020204" pitchFamily="34" charset="0"/>
              </a:rPr>
              <a:t>deliver</a:t>
            </a:r>
            <a:endParaRPr lang="en-US" dirty="0">
              <a:solidFill>
                <a:schemeClr val="bg1"/>
              </a:solidFill>
              <a:cs typeface="Arial" panose="020B0604020202020204" pitchFamily="34" charset="0"/>
            </a:endParaRPr>
          </a:p>
        </p:txBody>
      </p:sp>
      <p:sp>
        <p:nvSpPr>
          <p:cNvPr id="76" name="&quot;inspect&quot; emissions">
            <a:extLst>
              <a:ext uri="{FF2B5EF4-FFF2-40B4-BE49-F238E27FC236}">
                <a16:creationId xmlns:a16="http://schemas.microsoft.com/office/drawing/2014/main" id="{CA5920B7-96EB-0EA1-F9C7-D011A210ABFC}"/>
              </a:ext>
            </a:extLst>
          </p:cNvPr>
          <p:cNvSpPr/>
          <p:nvPr/>
        </p:nvSpPr>
        <p:spPr>
          <a:xfrm>
            <a:off x="7293600" y="1458000"/>
            <a:ext cx="1080000" cy="720000"/>
          </a:xfrm>
          <a:prstGeom prst="rect">
            <a:avLst/>
          </a:prstGeom>
          <a:solidFill>
            <a:schemeClr val="tx1"/>
          </a:solidFill>
          <a:ln w="9525" cap="flat">
            <a:solidFill>
              <a:schemeClr val="tx1"/>
            </a:solidFill>
            <a:prstDash val="solid"/>
            <a:miter/>
          </a:ln>
        </p:spPr>
        <p:txBody>
          <a:bodyPr rtlCol="0" anchor="ctr"/>
          <a:lstStyle/>
          <a:p>
            <a:pPr algn="ctr"/>
            <a:r>
              <a:rPr lang="de-DE" dirty="0" err="1">
                <a:solidFill>
                  <a:schemeClr val="bg1"/>
                </a:solidFill>
                <a:cs typeface="Arial" panose="020B0604020202020204" pitchFamily="34" charset="0"/>
              </a:rPr>
              <a:t>inspect</a:t>
            </a:r>
            <a:endParaRPr lang="en-US" dirty="0">
              <a:solidFill>
                <a:schemeClr val="bg1"/>
              </a:solidFill>
              <a:cs typeface="Arial" panose="020B0604020202020204" pitchFamily="34" charset="0"/>
            </a:endParaRPr>
          </a:p>
        </p:txBody>
      </p:sp>
      <p:pic>
        <p:nvPicPr>
          <p:cNvPr id="78" name="Grafik 77" descr="Cloud mit einfarbiger Füllung">
            <a:extLst>
              <a:ext uri="{FF2B5EF4-FFF2-40B4-BE49-F238E27FC236}">
                <a16:creationId xmlns:a16="http://schemas.microsoft.com/office/drawing/2014/main" id="{9CBB5A8B-D7AB-0A8B-32EC-348E0947E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9380" y="1023950"/>
            <a:ext cx="483377" cy="483377"/>
          </a:xfrm>
          <a:prstGeom prst="rect">
            <a:avLst/>
          </a:prstGeom>
        </p:spPr>
      </p:pic>
      <p:pic>
        <p:nvPicPr>
          <p:cNvPr id="80" name="Grafik 79" descr="Cloud mit einfarbiger Füllung">
            <a:extLst>
              <a:ext uri="{FF2B5EF4-FFF2-40B4-BE49-F238E27FC236}">
                <a16:creationId xmlns:a16="http://schemas.microsoft.com/office/drawing/2014/main" id="{E676EC95-4D57-F010-D25D-D3A0287C5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1067" y="3362761"/>
            <a:ext cx="483377" cy="483377"/>
          </a:xfrm>
          <a:prstGeom prst="rect">
            <a:avLst/>
          </a:prstGeom>
        </p:spPr>
      </p:pic>
      <p:sp>
        <p:nvSpPr>
          <p:cNvPr id="3" name="Sechseck 2">
            <a:extLst>
              <a:ext uri="{FF2B5EF4-FFF2-40B4-BE49-F238E27FC236}">
                <a16:creationId xmlns:a16="http://schemas.microsoft.com/office/drawing/2014/main" id="{303A72C8-1BB7-0E18-219C-46FFBC7A9697}"/>
              </a:ext>
            </a:extLst>
          </p:cNvPr>
          <p:cNvSpPr/>
          <p:nvPr/>
        </p:nvSpPr>
        <p:spPr>
          <a:xfrm>
            <a:off x="9780927" y="4370909"/>
            <a:ext cx="678056" cy="360000"/>
          </a:xfrm>
          <a:prstGeom prst="hexagon">
            <a:avLst>
              <a:gd name="adj" fmla="val 27270"/>
              <a:gd name="vf" fmla="val 115470"/>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latin typeface="Consolas" panose="020B0609020204030204" pitchFamily="49" charset="0"/>
              </a:rPr>
              <a:t>20</a:t>
            </a:r>
            <a:r>
              <a:rPr lang="de-DE" sz="900" dirty="0">
                <a:solidFill>
                  <a:schemeClr val="tx1"/>
                </a:solidFill>
                <a:latin typeface="Consolas" panose="020B0609020204030204" pitchFamily="49" charset="0"/>
              </a:rPr>
              <a:t> km</a:t>
            </a:r>
            <a:endParaRPr lang="en-US" sz="900" dirty="0">
              <a:solidFill>
                <a:schemeClr val="tx1"/>
              </a:solidFill>
              <a:latin typeface="Consolas" panose="020B0609020204030204" pitchFamily="49" charset="0"/>
            </a:endParaRPr>
          </a:p>
        </p:txBody>
      </p:sp>
      <p:sp>
        <p:nvSpPr>
          <p:cNvPr id="9" name="Sechseck 8">
            <a:extLst>
              <a:ext uri="{FF2B5EF4-FFF2-40B4-BE49-F238E27FC236}">
                <a16:creationId xmlns:a16="http://schemas.microsoft.com/office/drawing/2014/main" id="{6ABAB130-BC28-833D-50D2-2E8E48E597A9}"/>
              </a:ext>
            </a:extLst>
          </p:cNvPr>
          <p:cNvSpPr/>
          <p:nvPr/>
        </p:nvSpPr>
        <p:spPr>
          <a:xfrm>
            <a:off x="8203703" y="2023180"/>
            <a:ext cx="678056" cy="360000"/>
          </a:xfrm>
          <a:prstGeom prst="hexagon">
            <a:avLst>
              <a:gd name="adj" fmla="val 27270"/>
              <a:gd name="vf" fmla="val 115470"/>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latin typeface="Consolas" panose="020B0609020204030204" pitchFamily="49" charset="0"/>
              </a:rPr>
              <a:t>50</a:t>
            </a:r>
            <a:r>
              <a:rPr lang="de-DE" sz="900" dirty="0">
                <a:solidFill>
                  <a:schemeClr val="tx1"/>
                </a:solidFill>
                <a:latin typeface="Consolas" panose="020B0609020204030204" pitchFamily="49" charset="0"/>
              </a:rPr>
              <a:t> km</a:t>
            </a:r>
            <a:endParaRPr lang="en-US" sz="900" dirty="0">
              <a:solidFill>
                <a:schemeClr val="tx1"/>
              </a:solidFill>
              <a:latin typeface="Consolas" panose="020B0609020204030204" pitchFamily="49" charset="0"/>
            </a:endParaRPr>
          </a:p>
        </p:txBody>
      </p:sp>
      <p:sp>
        <p:nvSpPr>
          <p:cNvPr id="11" name="Sechseck 10">
            <a:extLst>
              <a:ext uri="{FF2B5EF4-FFF2-40B4-BE49-F238E27FC236}">
                <a16:creationId xmlns:a16="http://schemas.microsoft.com/office/drawing/2014/main" id="{CF86F15F-253F-EF7E-CB3B-4A0D0D1FAB20}"/>
              </a:ext>
            </a:extLst>
          </p:cNvPr>
          <p:cNvSpPr/>
          <p:nvPr/>
        </p:nvSpPr>
        <p:spPr>
          <a:xfrm>
            <a:off x="6469608" y="2449853"/>
            <a:ext cx="1022198" cy="360000"/>
          </a:xfrm>
          <a:prstGeom prst="hexagon">
            <a:avLst>
              <a:gd name="adj" fmla="val 27270"/>
              <a:gd name="vf" fmla="val 115470"/>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de-DE" sz="1200" dirty="0">
                <a:solidFill>
                  <a:schemeClr val="tx1"/>
                </a:solidFill>
                <a:latin typeface="Consolas" panose="020B0609020204030204" pitchFamily="49" charset="0"/>
              </a:rPr>
              <a:t>12</a:t>
            </a:r>
            <a:r>
              <a:rPr lang="de-DE" sz="900" dirty="0">
                <a:solidFill>
                  <a:schemeClr val="tx1"/>
                </a:solidFill>
                <a:latin typeface="Consolas" panose="020B0609020204030204" pitchFamily="49" charset="0"/>
              </a:rPr>
              <a:t> L/100km</a:t>
            </a:r>
            <a:endParaRPr lang="en-US" sz="900" dirty="0">
              <a:solidFill>
                <a:schemeClr val="tx1"/>
              </a:solidFill>
              <a:latin typeface="Consolas" panose="020B0609020204030204" pitchFamily="49" charset="0"/>
            </a:endParaRPr>
          </a:p>
        </p:txBody>
      </p:sp>
      <p:grpSp>
        <p:nvGrpSpPr>
          <p:cNvPr id="18" name="item em">
            <a:extLst>
              <a:ext uri="{FF2B5EF4-FFF2-40B4-BE49-F238E27FC236}">
                <a16:creationId xmlns:a16="http://schemas.microsoft.com/office/drawing/2014/main" id="{1CF7ADF0-AB4D-54C7-A165-03A59F73DDD3}"/>
              </a:ext>
            </a:extLst>
          </p:cNvPr>
          <p:cNvGrpSpPr/>
          <p:nvPr/>
        </p:nvGrpSpPr>
        <p:grpSpPr>
          <a:xfrm>
            <a:off x="3665858" y="1303520"/>
            <a:ext cx="578283" cy="483377"/>
            <a:chOff x="3665858" y="1303520"/>
            <a:chExt cx="578283" cy="483377"/>
          </a:xfrm>
        </p:grpSpPr>
        <p:pic>
          <p:nvPicPr>
            <p:cNvPr id="14" name="Grafik 13" descr="Cloud mit einfarbiger Füllung">
              <a:extLst>
                <a:ext uri="{FF2B5EF4-FFF2-40B4-BE49-F238E27FC236}">
                  <a16:creationId xmlns:a16="http://schemas.microsoft.com/office/drawing/2014/main" id="{DE62FF75-1CC4-D138-34F2-19FAE4354D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5858" y="1303520"/>
              <a:ext cx="483377" cy="483377"/>
            </a:xfrm>
            <a:prstGeom prst="rect">
              <a:avLst/>
            </a:prstGeom>
          </p:spPr>
        </p:pic>
        <p:sp>
          <p:nvSpPr>
            <p:cNvPr id="15" name="Textfeld 14">
              <a:extLst>
                <a:ext uri="{FF2B5EF4-FFF2-40B4-BE49-F238E27FC236}">
                  <a16:creationId xmlns:a16="http://schemas.microsoft.com/office/drawing/2014/main" id="{8420C9BF-DE5F-7B3A-5B3C-A9F2C3FA3058}"/>
                </a:ext>
              </a:extLst>
            </p:cNvPr>
            <p:cNvSpPr txBox="1"/>
            <p:nvPr/>
          </p:nvSpPr>
          <p:spPr>
            <a:xfrm>
              <a:off x="3760764" y="1395213"/>
              <a:ext cx="483377" cy="338554"/>
            </a:xfrm>
            <a:prstGeom prst="rect">
              <a:avLst/>
            </a:prstGeom>
            <a:noFill/>
          </p:spPr>
          <p:txBody>
            <a:bodyPr wrap="square" rtlCol="0">
              <a:spAutoFit/>
            </a:bodyPr>
            <a:lstStyle/>
            <a:p>
              <a:r>
                <a:rPr lang="de-DE" sz="1600" dirty="0">
                  <a:solidFill>
                    <a:schemeClr val="bg1"/>
                  </a:solidFill>
                </a:rPr>
                <a:t>?</a:t>
              </a:r>
              <a:endParaRPr lang="en-US" sz="1600" dirty="0">
                <a:solidFill>
                  <a:schemeClr val="bg1"/>
                </a:solidFill>
              </a:endParaRPr>
            </a:p>
          </p:txBody>
        </p:sp>
      </p:grpSp>
      <p:sp>
        <p:nvSpPr>
          <p:cNvPr id="81" name="Problem">
            <a:extLst>
              <a:ext uri="{FF2B5EF4-FFF2-40B4-BE49-F238E27FC236}">
                <a16:creationId xmlns:a16="http://schemas.microsoft.com/office/drawing/2014/main" id="{8630872F-CBB0-FD30-586F-71A45C95E4E2}"/>
              </a:ext>
            </a:extLst>
          </p:cNvPr>
          <p:cNvSpPr/>
          <p:nvPr/>
        </p:nvSpPr>
        <p:spPr>
          <a:xfrm>
            <a:off x="4603727" y="1279649"/>
            <a:ext cx="4164787" cy="2548798"/>
          </a:xfrm>
          <a:prstGeom prst="rect">
            <a:avLst/>
          </a:prstGeom>
          <a:solidFill>
            <a:schemeClr val="tx1">
              <a:alpha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lstStyle/>
          <a:p>
            <a:r>
              <a:rPr lang="de-DE" sz="2000" b="1" dirty="0">
                <a:solidFill>
                  <a:schemeClr val="bg1"/>
                </a:solidFill>
              </a:rPr>
              <a:t>Problem:</a:t>
            </a:r>
          </a:p>
          <a:p>
            <a:endParaRPr lang="de-DE" sz="2000" b="1" dirty="0">
              <a:solidFill>
                <a:schemeClr val="bg1"/>
              </a:solidFill>
            </a:endParaRPr>
          </a:p>
          <a:p>
            <a:endParaRPr lang="de-DE" sz="2000" b="1" dirty="0">
              <a:solidFill>
                <a:schemeClr val="bg1"/>
              </a:solidFill>
            </a:endParaRPr>
          </a:p>
          <a:p>
            <a:r>
              <a:rPr lang="de-DE" sz="2000" b="1" dirty="0">
                <a:solidFill>
                  <a:schemeClr val="bg1"/>
                </a:solidFill>
              </a:rPr>
              <a:t>Event log </a:t>
            </a:r>
            <a:r>
              <a:rPr lang="de-DE" sz="2000" b="1" dirty="0" err="1">
                <a:solidFill>
                  <a:schemeClr val="bg1"/>
                </a:solidFill>
              </a:rPr>
              <a:t>does</a:t>
            </a:r>
            <a:r>
              <a:rPr lang="de-DE" sz="2000" b="1" dirty="0">
                <a:solidFill>
                  <a:schemeClr val="bg1"/>
                </a:solidFill>
              </a:rPr>
              <a:t> not </a:t>
            </a:r>
            <a:r>
              <a:rPr lang="de-DE" sz="2000" b="1" dirty="0" err="1">
                <a:solidFill>
                  <a:schemeClr val="bg1"/>
                </a:solidFill>
              </a:rPr>
              <a:t>contain</a:t>
            </a:r>
            <a:r>
              <a:rPr lang="de-DE" sz="2000" b="1" dirty="0">
                <a:solidFill>
                  <a:schemeClr val="bg1"/>
                </a:solidFill>
              </a:rPr>
              <a:t> </a:t>
            </a:r>
            <a:r>
              <a:rPr lang="de-DE" sz="2000" b="1" dirty="0" err="1">
                <a:solidFill>
                  <a:schemeClr val="bg1"/>
                </a:solidFill>
              </a:rPr>
              <a:t>emission</a:t>
            </a:r>
            <a:r>
              <a:rPr lang="de-DE" sz="2000" b="1" dirty="0">
                <a:solidFill>
                  <a:schemeClr val="bg1"/>
                </a:solidFill>
              </a:rPr>
              <a:t> </a:t>
            </a:r>
            <a:r>
              <a:rPr lang="de-DE" sz="2000" b="1" dirty="0" err="1">
                <a:solidFill>
                  <a:schemeClr val="bg1"/>
                </a:solidFill>
              </a:rPr>
              <a:t>data</a:t>
            </a:r>
            <a:endParaRPr lang="de-DE" sz="2000" b="1" dirty="0">
              <a:solidFill>
                <a:schemeClr val="bg1"/>
              </a:solidFill>
            </a:endParaRPr>
          </a:p>
        </p:txBody>
      </p:sp>
      <p:sp>
        <p:nvSpPr>
          <p:cNvPr id="6" name="Goal">
            <a:extLst>
              <a:ext uri="{FF2B5EF4-FFF2-40B4-BE49-F238E27FC236}">
                <a16:creationId xmlns:a16="http://schemas.microsoft.com/office/drawing/2014/main" id="{D01F26BA-36CD-9BA8-5816-506A525C511C}"/>
              </a:ext>
            </a:extLst>
          </p:cNvPr>
          <p:cNvSpPr/>
          <p:nvPr/>
        </p:nvSpPr>
        <p:spPr>
          <a:xfrm>
            <a:off x="383579" y="1280609"/>
            <a:ext cx="3913728" cy="2548798"/>
          </a:xfrm>
          <a:prstGeom prst="rect">
            <a:avLst/>
          </a:prstGeom>
          <a:solidFill>
            <a:schemeClr val="tx1">
              <a:alpha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0" tIns="360000" rIns="360000" bIns="360000" rtlCol="0" anchor="t"/>
          <a:lstStyle/>
          <a:p>
            <a:r>
              <a:rPr lang="de-DE" sz="2000" b="1" dirty="0">
                <a:solidFill>
                  <a:schemeClr val="bg1"/>
                </a:solidFill>
              </a:rPr>
              <a:t>Emission </a:t>
            </a:r>
            <a:r>
              <a:rPr lang="de-DE" sz="2000" b="1" dirty="0" err="1">
                <a:solidFill>
                  <a:schemeClr val="bg1"/>
                </a:solidFill>
              </a:rPr>
              <a:t>insights</a:t>
            </a:r>
            <a:r>
              <a:rPr lang="de-DE" sz="2000" b="1" dirty="0">
                <a:solidFill>
                  <a:schemeClr val="bg1"/>
                </a:solidFill>
              </a:rPr>
              <a:t> </a:t>
            </a:r>
            <a:r>
              <a:rPr lang="de-DE" sz="2000" b="1" dirty="0" err="1">
                <a:solidFill>
                  <a:schemeClr val="bg1"/>
                </a:solidFill>
              </a:rPr>
              <a:t>from</a:t>
            </a:r>
            <a:r>
              <a:rPr lang="de-DE" sz="2000" b="1" dirty="0">
                <a:solidFill>
                  <a:schemeClr val="bg1"/>
                </a:solidFill>
              </a:rPr>
              <a:t>:</a:t>
            </a:r>
          </a:p>
          <a:p>
            <a:pPr marL="285750" indent="-285750">
              <a:buFont typeface="Arial" panose="020B0604020202020204" pitchFamily="34" charset="0"/>
              <a:buChar char="•"/>
            </a:pPr>
            <a:r>
              <a:rPr lang="de-DE" sz="2000" dirty="0">
                <a:solidFill>
                  <a:schemeClr val="bg1"/>
                </a:solidFill>
              </a:rPr>
              <a:t>Average/total </a:t>
            </a:r>
            <a:r>
              <a:rPr lang="de-DE" sz="2000" dirty="0" err="1">
                <a:solidFill>
                  <a:schemeClr val="bg1"/>
                </a:solidFill>
              </a:rPr>
              <a:t>emissions</a:t>
            </a:r>
            <a:r>
              <a:rPr lang="de-DE" sz="2000" dirty="0">
                <a:solidFill>
                  <a:schemeClr val="bg1"/>
                </a:solidFill>
              </a:rPr>
              <a:t> per </a:t>
            </a:r>
            <a:r>
              <a:rPr lang="de-DE" sz="2000" dirty="0" err="1">
                <a:solidFill>
                  <a:schemeClr val="bg1"/>
                </a:solidFill>
              </a:rPr>
              <a:t>activity</a:t>
            </a:r>
            <a:endParaRPr lang="de-DE" sz="2000" dirty="0">
              <a:solidFill>
                <a:schemeClr val="bg1"/>
              </a:solidFill>
            </a:endParaRPr>
          </a:p>
          <a:p>
            <a:pPr marL="285750" indent="-285750">
              <a:buFont typeface="Arial" panose="020B0604020202020204" pitchFamily="34" charset="0"/>
              <a:buChar char="•"/>
            </a:pPr>
            <a:r>
              <a:rPr lang="de-DE" sz="2000" dirty="0" err="1">
                <a:solidFill>
                  <a:schemeClr val="bg1"/>
                </a:solidFill>
              </a:rPr>
              <a:t>Emissions</a:t>
            </a:r>
            <a:r>
              <a:rPr lang="de-DE" sz="2000" dirty="0">
                <a:solidFill>
                  <a:schemeClr val="bg1"/>
                </a:solidFill>
              </a:rPr>
              <a:t> </a:t>
            </a:r>
            <a:r>
              <a:rPr lang="de-DE" sz="2000" dirty="0" err="1">
                <a:solidFill>
                  <a:schemeClr val="bg1"/>
                </a:solidFill>
              </a:rPr>
              <a:t>along</a:t>
            </a:r>
            <a:r>
              <a:rPr lang="de-DE" sz="2000" dirty="0">
                <a:solidFill>
                  <a:schemeClr val="bg1"/>
                </a:solidFill>
              </a:rPr>
              <a:t> </a:t>
            </a:r>
            <a:r>
              <a:rPr lang="de-DE" sz="2000" dirty="0" err="1">
                <a:solidFill>
                  <a:schemeClr val="bg1"/>
                </a:solidFill>
              </a:rPr>
              <a:t>object‘s</a:t>
            </a:r>
            <a:r>
              <a:rPr lang="de-DE" sz="2000" dirty="0">
                <a:solidFill>
                  <a:schemeClr val="bg1"/>
                </a:solidFill>
              </a:rPr>
              <a:t> </a:t>
            </a:r>
            <a:r>
              <a:rPr lang="de-DE" sz="2000" dirty="0" err="1">
                <a:solidFill>
                  <a:schemeClr val="bg1"/>
                </a:solidFill>
              </a:rPr>
              <a:t>lifecycle</a:t>
            </a:r>
            <a:endParaRPr lang="de-DE" sz="2000" dirty="0">
              <a:solidFill>
                <a:schemeClr val="bg1"/>
              </a:solidFill>
            </a:endParaRPr>
          </a:p>
          <a:p>
            <a:pPr lvl="1"/>
            <a:r>
              <a:rPr lang="de-DE" sz="1600" dirty="0">
                <a:solidFill>
                  <a:schemeClr val="bg1"/>
                </a:solidFill>
              </a:rPr>
              <a:t>(</a:t>
            </a:r>
            <a:r>
              <a:rPr lang="de-DE" sz="1600" i="1" dirty="0" err="1">
                <a:solidFill>
                  <a:schemeClr val="bg1"/>
                </a:solidFill>
              </a:rPr>
              <a:t>target</a:t>
            </a:r>
            <a:r>
              <a:rPr lang="de-DE" sz="1600" i="1" dirty="0">
                <a:solidFill>
                  <a:schemeClr val="bg1"/>
                </a:solidFill>
              </a:rPr>
              <a:t> </a:t>
            </a:r>
            <a:r>
              <a:rPr lang="de-DE" sz="1600" i="1" dirty="0" err="1">
                <a:solidFill>
                  <a:schemeClr val="bg1"/>
                </a:solidFill>
              </a:rPr>
              <a:t>objects</a:t>
            </a:r>
            <a:r>
              <a:rPr lang="de-DE" sz="1600" dirty="0">
                <a:solidFill>
                  <a:schemeClr val="bg1"/>
                </a:solidFill>
              </a:rPr>
              <a:t>: </a:t>
            </a:r>
            <a:r>
              <a:rPr lang="de-DE" sz="1600" dirty="0" err="1">
                <a:solidFill>
                  <a:schemeClr val="bg1"/>
                </a:solidFill>
              </a:rPr>
              <a:t>items</a:t>
            </a:r>
            <a:r>
              <a:rPr lang="de-DE" sz="1600" dirty="0">
                <a:solidFill>
                  <a:schemeClr val="bg1"/>
                </a:solidFill>
              </a:rPr>
              <a:t>)</a:t>
            </a:r>
          </a:p>
        </p:txBody>
      </p:sp>
      <p:grpSp>
        <p:nvGrpSpPr>
          <p:cNvPr id="21" name="Gruppieren 20">
            <a:extLst>
              <a:ext uri="{FF2B5EF4-FFF2-40B4-BE49-F238E27FC236}">
                <a16:creationId xmlns:a16="http://schemas.microsoft.com/office/drawing/2014/main" id="{5B9B93B3-9DB6-E3D8-A8D8-51696CDBEE2A}"/>
              </a:ext>
            </a:extLst>
          </p:cNvPr>
          <p:cNvGrpSpPr/>
          <p:nvPr/>
        </p:nvGrpSpPr>
        <p:grpSpPr>
          <a:xfrm>
            <a:off x="3061088" y="952425"/>
            <a:ext cx="8806912" cy="5207357"/>
            <a:chOff x="3061088" y="952425"/>
            <a:chExt cx="8806912" cy="5207357"/>
          </a:xfrm>
        </p:grpSpPr>
        <p:pic>
          <p:nvPicPr>
            <p:cNvPr id="22" name="Grafik 21">
              <a:extLst>
                <a:ext uri="{FF2B5EF4-FFF2-40B4-BE49-F238E27FC236}">
                  <a16:creationId xmlns:a16="http://schemas.microsoft.com/office/drawing/2014/main" id="{CD775392-2E54-7596-4A10-E436E57AEA31}"/>
                </a:ext>
              </a:extLst>
            </p:cNvPr>
            <p:cNvPicPr>
              <a:picLocks noChangeAspect="1"/>
            </p:cNvPicPr>
            <p:nvPr/>
          </p:nvPicPr>
          <p:blipFill>
            <a:blip r:embed="rId6"/>
            <a:stretch>
              <a:fillRect/>
            </a:stretch>
          </p:blipFill>
          <p:spPr>
            <a:xfrm>
              <a:off x="3061088" y="952425"/>
              <a:ext cx="8797792" cy="4764488"/>
            </a:xfrm>
            <a:prstGeom prst="rect">
              <a:avLst/>
            </a:prstGeom>
            <a:ln>
              <a:noFill/>
            </a:ln>
            <a:effectLst>
              <a:outerShdw blurRad="63500" algn="ctr" rotWithShape="0">
                <a:prstClr val="black">
                  <a:alpha val="40000"/>
                </a:prstClr>
              </a:outerShdw>
            </a:effectLst>
          </p:spPr>
        </p:pic>
        <p:sp>
          <p:nvSpPr>
            <p:cNvPr id="23" name="Textfeld 22">
              <a:extLst>
                <a:ext uri="{FF2B5EF4-FFF2-40B4-BE49-F238E27FC236}">
                  <a16:creationId xmlns:a16="http://schemas.microsoft.com/office/drawing/2014/main" id="{DC611DFF-879D-AAB6-B400-9E74B167EE54}"/>
                </a:ext>
              </a:extLst>
            </p:cNvPr>
            <p:cNvSpPr txBox="1"/>
            <p:nvPr/>
          </p:nvSpPr>
          <p:spPr>
            <a:xfrm>
              <a:off x="3070208" y="5821228"/>
              <a:ext cx="8797792" cy="338554"/>
            </a:xfrm>
            <a:prstGeom prst="rect">
              <a:avLst/>
            </a:prstGeom>
            <a:noFill/>
          </p:spPr>
          <p:txBody>
            <a:bodyPr wrap="square" rtlCol="0">
              <a:spAutoFit/>
            </a:bodyPr>
            <a:lstStyle/>
            <a:p>
              <a:r>
                <a:rPr lang="en-US" sz="800" dirty="0"/>
                <a:t>Screenshot:</a:t>
              </a:r>
              <a:r>
                <a:rPr lang="en-US" sz="800" noProof="0" dirty="0"/>
                <a:t> </a:t>
              </a:r>
              <a:r>
                <a:rPr lang="en-US" sz="800" noProof="0" dirty="0" err="1"/>
                <a:t>climatiq</a:t>
              </a:r>
              <a:r>
                <a:rPr lang="en-US" sz="800" noProof="0" dirty="0"/>
                <a:t> / GEMIS (</a:t>
              </a:r>
              <a:r>
                <a:rPr lang="en-US" sz="800" noProof="0" dirty="0">
                  <a:hlinkClick r:id="rId7"/>
                </a:rPr>
                <a:t>https://www.climatiq.io/data/emission-factor/d56128ea-76e5-4a31-a6fe-b5e1ed855e52</a:t>
              </a:r>
              <a:r>
                <a:rPr lang="en-US" sz="800" noProof="0" dirty="0"/>
                <a:t>, accessed Oct 8</a:t>
              </a:r>
              <a:r>
                <a:rPr lang="en-US" sz="800" baseline="30000" noProof="0" dirty="0"/>
                <a:t>th</a:t>
              </a:r>
              <a:r>
                <a:rPr lang="en-US" sz="800" noProof="0" dirty="0"/>
                <a:t>, 2024)</a:t>
              </a:r>
            </a:p>
            <a:p>
              <a:endParaRPr lang="en-US" sz="800" dirty="0"/>
            </a:p>
          </p:txBody>
        </p:sp>
      </p:grpSp>
    </p:spTree>
    <p:extLst>
      <p:ext uri="{BB962C8B-B14F-4D97-AF65-F5344CB8AC3E}">
        <p14:creationId xmlns:p14="http://schemas.microsoft.com/office/powerpoint/2010/main" val="410871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nodePh="1">
                                  <p:stCondLst>
                                    <p:cond delay="0"/>
                                  </p:stCondLst>
                                  <p:endCondLst>
                                    <p:cond evt="begin" delay="0">
                                      <p:tn val="51"/>
                                    </p:cond>
                                  </p:end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nodePh="1">
                                  <p:stCondLst>
                                    <p:cond delay="0"/>
                                  </p:stCondLst>
                                  <p:endCondLst>
                                    <p:cond evt="begin" delay="0">
                                      <p:tn val="53"/>
                                    </p:cond>
                                  </p:endCondLst>
                                  <p:childTnLst>
                                    <p:set>
                                      <p:cBhvr>
                                        <p:cTn id="54" dur="1" fill="hold">
                                          <p:stCondLst>
                                            <p:cond delay="0"/>
                                          </p:stCondLst>
                                        </p:cTn>
                                        <p:tgtEl>
                                          <p:spTgt spid="1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1" nodeType="withEffect" nodePh="1">
                                  <p:stCondLst>
                                    <p:cond delay="0"/>
                                  </p:stCondLst>
                                  <p:endCondLst>
                                    <p:cond evt="begin" delay="0">
                                      <p:tn val="67"/>
                                    </p:cond>
                                  </p:endCondLst>
                                  <p:childTnLst>
                                    <p:set>
                                      <p:cBhvr>
                                        <p:cTn id="68" dur="1" fill="hold">
                                          <p:stCondLst>
                                            <p:cond delay="0"/>
                                          </p:stCondLst>
                                        </p:cTn>
                                        <p:tgtEl>
                                          <p:spTgt spid="114"/>
                                        </p:tgtEl>
                                        <p:attrNameLst>
                                          <p:attrName>style.visibility</p:attrName>
                                        </p:attrNameLst>
                                      </p:cBhvr>
                                      <p:to>
                                        <p:strVal val="visible"/>
                                      </p:to>
                                    </p:set>
                                  </p:childTnLst>
                                </p:cTn>
                              </p:par>
                              <p:par>
                                <p:cTn id="69" presetID="1" presetClass="entr" presetSubtype="0" fill="hold" grpId="1" nodeType="withEffect" nodePh="1">
                                  <p:stCondLst>
                                    <p:cond delay="0"/>
                                  </p:stCondLst>
                                  <p:endCondLst>
                                    <p:cond evt="begin" delay="0">
                                      <p:tn val="69"/>
                                    </p:cond>
                                  </p:endCondLst>
                                  <p:childTnLst>
                                    <p:set>
                                      <p:cBhvr>
                                        <p:cTn id="70" dur="1" fill="hold">
                                          <p:stCondLst>
                                            <p:cond delay="0"/>
                                          </p:stCondLst>
                                        </p:cTn>
                                        <p:tgtEl>
                                          <p:spTgt spid="11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
                                            <p:txEl>
                                              <p:pRg st="0" end="0"/>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
                                            <p:txEl>
                                              <p:pRg st="2" end="2"/>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6">
                                            <p:txEl>
                                              <p:pRg st="0" end="0"/>
                                            </p:txEl>
                                          </p:spTgt>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6">
                                            <p:txEl>
                                              <p:pRg st="1" end="1"/>
                                            </p:txEl>
                                          </p:spTgt>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6">
                                            <p:txEl>
                                              <p:pRg st="2" end="2"/>
                                            </p:txEl>
                                          </p:spTgt>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
                                            <p:txEl>
                                              <p:pRg st="3" end="3"/>
                                            </p:txEl>
                                          </p:spTgt>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6">
                                            <p:bg/>
                                          </p:spTgt>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81"/>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2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2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9"/>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11"/>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31"/>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0"/>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64" grpId="0" animBg="1"/>
      <p:bldP spid="51" grpId="0" animBg="1"/>
      <p:bldP spid="63" grpId="0" animBg="1"/>
      <p:bldP spid="62" grpId="0" animBg="1"/>
      <p:bldP spid="88" grpId="0" animBg="1"/>
      <p:bldP spid="103" grpId="0" animBg="1"/>
      <p:bldP spid="17" grpId="0" animBg="1"/>
      <p:bldP spid="26" grpId="0" animBg="1"/>
      <p:bldP spid="32" grpId="0" animBg="1"/>
      <p:bldP spid="82" grpId="0" animBg="1"/>
      <p:bldP spid="66" grpId="0" animBg="1"/>
      <p:bldP spid="69" grpId="0" animBg="1"/>
      <p:bldP spid="72" grpId="0" animBg="1"/>
      <p:bldP spid="79" grpId="0" animBg="1"/>
      <p:bldP spid="90" grpId="0" animBg="1"/>
      <p:bldP spid="114" grpId="0"/>
      <p:bldP spid="114" grpId="1"/>
      <p:bldP spid="115" grpId="0"/>
      <p:bldP spid="115" grpId="1"/>
      <p:bldP spid="75" grpId="0" animBg="1"/>
      <p:bldP spid="76" grpId="0" animBg="1"/>
      <p:bldP spid="3" grpId="0" animBg="1"/>
      <p:bldP spid="3" grpId="1" animBg="1"/>
      <p:bldP spid="9" grpId="0" animBg="1"/>
      <p:bldP spid="9" grpId="1" animBg="1"/>
      <p:bldP spid="11" grpId="0" animBg="1"/>
      <p:bldP spid="11" grpId="1" animBg="1"/>
      <p:bldP spid="81" grpId="0" animBg="1"/>
      <p:bldP spid="81" grpId="1" animBg="1"/>
      <p:bldP spid="6" grpId="0" animBg="1"/>
      <p:bldP spid="6" grpId="1" uiExpand="1" build="allAtOnce" animBg="1"/>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video">
            <a:hlinkClick r:id="" action="ppaction://media"/>
            <a:extLst>
              <a:ext uri="{FF2B5EF4-FFF2-40B4-BE49-F238E27FC236}">
                <a16:creationId xmlns:a16="http://schemas.microsoft.com/office/drawing/2014/main" id="{1F31BB86-1108-0032-0FB1-D3766AA64B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812" y="0"/>
            <a:ext cx="11128375" cy="5930787"/>
          </a:xfrm>
          <a:prstGeom prst="rect">
            <a:avLst/>
          </a:prstGeom>
        </p:spPr>
      </p:pic>
    </p:spTree>
    <p:extLst>
      <p:ext uri="{BB962C8B-B14F-4D97-AF65-F5344CB8AC3E}">
        <p14:creationId xmlns:p14="http://schemas.microsoft.com/office/powerpoint/2010/main" val="218854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83F61B-2E1F-833C-0D74-ED5B121AF318}"/>
              </a:ext>
            </a:extLst>
          </p:cNvPr>
          <p:cNvSpPr>
            <a:spLocks noGrp="1"/>
          </p:cNvSpPr>
          <p:nvPr>
            <p:ph type="title"/>
          </p:nvPr>
        </p:nvSpPr>
        <p:spPr/>
        <p:txBody>
          <a:bodyPr/>
          <a:lstStyle/>
          <a:p>
            <a:r>
              <a:rPr lang="en-US" noProof="0" dirty="0"/>
              <a:t>Conclusion</a:t>
            </a:r>
          </a:p>
        </p:txBody>
      </p:sp>
      <p:sp>
        <p:nvSpPr>
          <p:cNvPr id="4" name="Textplatzhalter 3">
            <a:extLst>
              <a:ext uri="{FF2B5EF4-FFF2-40B4-BE49-F238E27FC236}">
                <a16:creationId xmlns:a16="http://schemas.microsoft.com/office/drawing/2014/main" id="{A0C0E001-99B8-2186-0B7A-448612DF3377}"/>
              </a:ext>
            </a:extLst>
          </p:cNvPr>
          <p:cNvSpPr>
            <a:spLocks noGrp="1"/>
          </p:cNvSpPr>
          <p:nvPr>
            <p:ph type="body" sz="quarter" idx="12"/>
          </p:nvPr>
        </p:nvSpPr>
        <p:spPr>
          <a:xfrm>
            <a:off x="383117" y="1152001"/>
            <a:ext cx="11484000" cy="4284064"/>
          </a:xfrm>
        </p:spPr>
        <p:txBody>
          <a:bodyPr/>
          <a:lstStyle/>
          <a:p>
            <a:pPr marL="285750" indent="-285750">
              <a:buFont typeface="Arial" panose="020B0604020202020204" pitchFamily="34" charset="0"/>
              <a:buChar char="•"/>
            </a:pPr>
            <a:r>
              <a:rPr lang="en-US" noProof="0" dirty="0"/>
              <a:t>Enrich OCEL with emission data</a:t>
            </a:r>
          </a:p>
          <a:p>
            <a:pPr marL="285750" indent="-285750">
              <a:buFont typeface="Arial" panose="020B0604020202020204" pitchFamily="34" charset="0"/>
              <a:buChar char="•"/>
            </a:pPr>
            <a:r>
              <a:rPr lang="en-US" noProof="0" dirty="0"/>
              <a:t>Create multiple perspectives to process emissions</a:t>
            </a:r>
          </a:p>
          <a:p>
            <a:pPr marL="285750" indent="-285750">
              <a:buFont typeface="Arial" panose="020B0604020202020204" pitchFamily="34" charset="0"/>
              <a:buChar char="•"/>
            </a:pPr>
            <a:r>
              <a:rPr lang="en-US" noProof="0" dirty="0"/>
              <a:t>Use for carbon accounting and LCA</a:t>
            </a:r>
          </a:p>
          <a:p>
            <a:endParaRPr lang="en-US" b="1" noProof="0" dirty="0"/>
          </a:p>
          <a:p>
            <a:r>
              <a:rPr lang="en-US" b="1" noProof="0" dirty="0"/>
              <a:t>Limitations</a:t>
            </a:r>
            <a:endParaRPr lang="en-US" noProof="0" dirty="0"/>
          </a:p>
          <a:p>
            <a:pPr marL="285750" indent="-285750">
              <a:buFont typeface="Arial" panose="020B0604020202020204" pitchFamily="34" charset="0"/>
              <a:buChar char="•"/>
            </a:pPr>
            <a:r>
              <a:rPr lang="en-US" noProof="0" dirty="0"/>
              <a:t>Rely on user’s domain knowledge</a:t>
            </a:r>
          </a:p>
          <a:p>
            <a:pPr marL="285750" indent="-285750">
              <a:buFont typeface="Arial" panose="020B0604020202020204" pitchFamily="34" charset="0"/>
              <a:buChar char="•"/>
            </a:pPr>
            <a:r>
              <a:rPr lang="en-US" noProof="0" dirty="0"/>
              <a:t>No full carbon account – limited to event log</a:t>
            </a:r>
          </a:p>
          <a:p>
            <a:endParaRPr lang="en-US" noProof="0" dirty="0"/>
          </a:p>
          <a:p>
            <a:r>
              <a:rPr lang="en-US" b="1" noProof="0" dirty="0"/>
              <a:t>Future Work</a:t>
            </a:r>
            <a:endParaRPr lang="en-US" dirty="0"/>
          </a:p>
          <a:p>
            <a:pPr marL="285750" indent="-285750">
              <a:buFont typeface="Arial" panose="020B0604020202020204" pitchFamily="34" charset="0"/>
              <a:buChar char="•"/>
            </a:pPr>
            <a:r>
              <a:rPr lang="en-US" dirty="0"/>
              <a:t>Just adds emissions – apply PM on extended datasets</a:t>
            </a:r>
            <a:endParaRPr lang="en-US" b="1" noProof="0" dirty="0"/>
          </a:p>
          <a:p>
            <a:pPr marL="285750" indent="-285750">
              <a:buFont typeface="Arial" panose="020B0604020202020204" pitchFamily="34" charset="0"/>
              <a:buChar char="•"/>
            </a:pPr>
            <a:r>
              <a:rPr lang="en-US" noProof="0" dirty="0"/>
              <a:t>Interval discovery – time-based emissions</a:t>
            </a:r>
          </a:p>
          <a:p>
            <a:pPr marL="285750" indent="-285750">
              <a:buFont typeface="Arial" panose="020B0604020202020204" pitchFamily="34" charset="0"/>
              <a:buChar char="•"/>
            </a:pPr>
            <a:r>
              <a:rPr lang="en-US" noProof="0" dirty="0"/>
              <a:t>Automate HU/Resource detection</a:t>
            </a:r>
          </a:p>
          <a:p>
            <a:pPr marL="285750" indent="-285750">
              <a:buFont typeface="Arial" panose="020B0604020202020204" pitchFamily="34" charset="0"/>
              <a:buChar char="•"/>
            </a:pPr>
            <a:r>
              <a:rPr lang="en-US" noProof="0" dirty="0"/>
              <a:t>Combine multiple allocation rules</a:t>
            </a:r>
          </a:p>
          <a:p>
            <a:pPr marL="285750" indent="-285750">
              <a:buFont typeface="Arial" panose="020B0604020202020204" pitchFamily="34" charset="0"/>
              <a:buChar char="•"/>
            </a:pPr>
            <a:r>
              <a:rPr lang="en-US" noProof="0" dirty="0"/>
              <a:t>Weighted emission distribution</a:t>
            </a:r>
          </a:p>
        </p:txBody>
      </p:sp>
      <p:sp>
        <p:nvSpPr>
          <p:cNvPr id="5" name="Textplatzhalter 4">
            <a:extLst>
              <a:ext uri="{FF2B5EF4-FFF2-40B4-BE49-F238E27FC236}">
                <a16:creationId xmlns:a16="http://schemas.microsoft.com/office/drawing/2014/main" id="{A483FEB7-AEC1-5D64-760F-F699919691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38333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17FCDF-3AF4-5879-A39A-6CD8983560F2}"/>
              </a:ext>
            </a:extLst>
          </p:cNvPr>
          <p:cNvSpPr>
            <a:spLocks noGrp="1"/>
          </p:cNvSpPr>
          <p:nvPr>
            <p:ph type="ctrTitle"/>
          </p:nvPr>
        </p:nvSpPr>
        <p:spPr/>
        <p:txBody>
          <a:bodyPr/>
          <a:lstStyle/>
          <a:p>
            <a:r>
              <a:rPr lang="en-US" noProof="0" dirty="0"/>
              <a:t>Additional Slides</a:t>
            </a:r>
          </a:p>
        </p:txBody>
      </p:sp>
      <p:sp>
        <p:nvSpPr>
          <p:cNvPr id="3" name="Untertitel 2">
            <a:extLst>
              <a:ext uri="{FF2B5EF4-FFF2-40B4-BE49-F238E27FC236}">
                <a16:creationId xmlns:a16="http://schemas.microsoft.com/office/drawing/2014/main" id="{0D9830DE-ED51-77FF-2687-92C7F71FA64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81886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18E09-9E97-7FD0-80DE-97A5B4CEDF93}"/>
              </a:ext>
            </a:extLst>
          </p:cNvPr>
          <p:cNvSpPr>
            <a:spLocks noGrp="1"/>
          </p:cNvSpPr>
          <p:nvPr>
            <p:ph type="title"/>
          </p:nvPr>
        </p:nvSpPr>
        <p:spPr/>
        <p:txBody>
          <a:bodyPr/>
          <a:lstStyle/>
          <a:p>
            <a:r>
              <a:rPr lang="en-US" noProof="0" dirty="0" err="1"/>
              <a:t>OCEAn</a:t>
            </a:r>
            <a:r>
              <a:rPr lang="en-US" noProof="0" dirty="0"/>
              <a:t> – Architecture</a:t>
            </a:r>
          </a:p>
        </p:txBody>
      </p:sp>
      <p:sp>
        <p:nvSpPr>
          <p:cNvPr id="19" name="Textplatzhalter 18">
            <a:extLst>
              <a:ext uri="{FF2B5EF4-FFF2-40B4-BE49-F238E27FC236}">
                <a16:creationId xmlns:a16="http://schemas.microsoft.com/office/drawing/2014/main" id="{8C78EFE6-5636-326F-0A3D-E9890CCE7315}"/>
              </a:ext>
            </a:extLst>
          </p:cNvPr>
          <p:cNvSpPr>
            <a:spLocks noGrp="1"/>
          </p:cNvSpPr>
          <p:nvPr>
            <p:ph type="body" sz="quarter" idx="14"/>
          </p:nvPr>
        </p:nvSpPr>
        <p:spPr/>
        <p:txBody>
          <a:bodyPr/>
          <a:lstStyle/>
          <a:p>
            <a:endParaRPr lang="en-US" dirty="0"/>
          </a:p>
        </p:txBody>
      </p:sp>
      <p:pic>
        <p:nvPicPr>
          <p:cNvPr id="6" name="Grafik 5">
            <a:extLst>
              <a:ext uri="{FF2B5EF4-FFF2-40B4-BE49-F238E27FC236}">
                <a16:creationId xmlns:a16="http://schemas.microsoft.com/office/drawing/2014/main" id="{39E41F08-3194-918B-128D-B6F94B0A7C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0349" y="915020"/>
            <a:ext cx="6086476" cy="5027959"/>
          </a:xfrm>
          <a:prstGeom prst="rect">
            <a:avLst/>
          </a:prstGeom>
        </p:spPr>
      </p:pic>
      <p:pic>
        <p:nvPicPr>
          <p:cNvPr id="7" name="Grafik 6">
            <a:extLst>
              <a:ext uri="{FF2B5EF4-FFF2-40B4-BE49-F238E27FC236}">
                <a16:creationId xmlns:a16="http://schemas.microsoft.com/office/drawing/2014/main" id="{B7543D49-D3F2-22DC-47D5-309B17EEF9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00349" y="915020"/>
            <a:ext cx="6086476" cy="5027958"/>
          </a:xfrm>
          <a:prstGeom prst="rect">
            <a:avLst/>
          </a:prstGeom>
        </p:spPr>
      </p:pic>
    </p:spTree>
    <p:extLst>
      <p:ext uri="{BB962C8B-B14F-4D97-AF65-F5344CB8AC3E}">
        <p14:creationId xmlns:p14="http://schemas.microsoft.com/office/powerpoint/2010/main" val="5356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18E09-9E97-7FD0-80DE-97A5B4CEDF93}"/>
              </a:ext>
            </a:extLst>
          </p:cNvPr>
          <p:cNvSpPr>
            <a:spLocks noGrp="1"/>
          </p:cNvSpPr>
          <p:nvPr>
            <p:ph type="title"/>
          </p:nvPr>
        </p:nvSpPr>
        <p:spPr/>
        <p:txBody>
          <a:bodyPr/>
          <a:lstStyle/>
          <a:p>
            <a:r>
              <a:rPr lang="en-US" noProof="0" dirty="0"/>
              <a:t>Emission Rules</a:t>
            </a:r>
          </a:p>
        </p:txBody>
      </p:sp>
      <p:sp>
        <p:nvSpPr>
          <p:cNvPr id="4" name="Textplatzhalter 3">
            <a:extLst>
              <a:ext uri="{FF2B5EF4-FFF2-40B4-BE49-F238E27FC236}">
                <a16:creationId xmlns:a16="http://schemas.microsoft.com/office/drawing/2014/main" id="{5A173FA6-F6CD-2C44-51C2-596D697D7633}"/>
              </a:ext>
            </a:extLst>
          </p:cNvPr>
          <p:cNvSpPr>
            <a:spLocks noGrp="1"/>
          </p:cNvSpPr>
          <p:nvPr>
            <p:ph type="body" sz="quarter" idx="12"/>
          </p:nvPr>
        </p:nvSpPr>
        <p:spPr>
          <a:xfrm>
            <a:off x="383117" y="1684801"/>
            <a:ext cx="6004983" cy="3751263"/>
          </a:xfrm>
        </p:spPr>
        <p:txBody>
          <a:bodyPr/>
          <a:lstStyle/>
          <a:p>
            <a:r>
              <a:rPr lang="en-US" noProof="0" dirty="0"/>
              <a:t>Activity: </a:t>
            </a:r>
            <a:r>
              <a:rPr lang="en-US" i="1" noProof="0" dirty="0"/>
              <a:t>ride bus</a:t>
            </a:r>
          </a:p>
          <a:p>
            <a:r>
              <a:rPr lang="en-US" noProof="0" dirty="0"/>
              <a:t>Quantity of interest: </a:t>
            </a:r>
            <a:r>
              <a:rPr lang="en-US" noProof="0" dirty="0" err="1"/>
              <a:t>pkm</a:t>
            </a:r>
            <a:r>
              <a:rPr lang="en-US" noProof="0" dirty="0"/>
              <a:t> [#passengers * km]</a:t>
            </a:r>
          </a:p>
          <a:p>
            <a:endParaRPr lang="en-US" noProof="0" dirty="0"/>
          </a:p>
          <a:p>
            <a:r>
              <a:rPr lang="en-US" noProof="0" dirty="0"/>
              <a:t>Example OCEL:</a:t>
            </a:r>
          </a:p>
          <a:p>
            <a:endParaRPr lang="en-US" noProof="0" dirty="0"/>
          </a:p>
          <a:p>
            <a:pPr marL="285750" indent="-285750">
              <a:buFont typeface="Arial" panose="020B0604020202020204" pitchFamily="34" charset="0"/>
              <a:buChar char="•"/>
            </a:pPr>
            <a:r>
              <a:rPr lang="en-US" noProof="0" dirty="0"/>
              <a:t>#Passengers:</a:t>
            </a:r>
          </a:p>
          <a:p>
            <a:r>
              <a:rPr lang="en-US" noProof="0" dirty="0"/>
              <a:t>				constant		1 </a:t>
            </a:r>
            <a:r>
              <a:rPr lang="en-US" noProof="0" dirty="0">
                <a:solidFill>
                  <a:schemeClr val="bg1">
                    <a:lumMod val="65000"/>
                  </a:schemeClr>
                </a:solidFill>
              </a:rPr>
              <a:t>per Passenger</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Distance [km]:</a:t>
            </a:r>
          </a:p>
          <a:p>
            <a:r>
              <a:rPr lang="en-US" noProof="0" dirty="0"/>
              <a:t>				event </a:t>
            </a:r>
            <a:r>
              <a:rPr lang="en-US" noProof="0" dirty="0" err="1"/>
              <a:t>attr</a:t>
            </a:r>
            <a:r>
              <a:rPr lang="en-US" noProof="0" dirty="0"/>
              <a:t>.		</a:t>
            </a:r>
            <a:r>
              <a:rPr lang="en-US" noProof="0" dirty="0">
                <a:solidFill>
                  <a:schemeClr val="bg1">
                    <a:lumMod val="65000"/>
                  </a:schemeClr>
                </a:solidFill>
              </a:rPr>
              <a:t>of Transport</a:t>
            </a:r>
          </a:p>
          <a:p>
            <a:endParaRPr lang="en-US" noProof="0" dirty="0"/>
          </a:p>
          <a:p>
            <a:r>
              <a:rPr lang="en-US" noProof="0" dirty="0"/>
              <a:t>Multiply with emission factor</a:t>
            </a:r>
          </a:p>
          <a:p>
            <a:endParaRPr lang="en-US" noProof="0" dirty="0"/>
          </a:p>
        </p:txBody>
      </p:sp>
      <p:sp>
        <p:nvSpPr>
          <p:cNvPr id="5" name="Textplatzhalter 4">
            <a:extLst>
              <a:ext uri="{FF2B5EF4-FFF2-40B4-BE49-F238E27FC236}">
                <a16:creationId xmlns:a16="http://schemas.microsoft.com/office/drawing/2014/main" id="{65EEDB3D-72FE-59AE-4293-BC445C3001EF}"/>
              </a:ext>
            </a:extLst>
          </p:cNvPr>
          <p:cNvSpPr>
            <a:spLocks noGrp="1"/>
          </p:cNvSpPr>
          <p:nvPr>
            <p:ph type="body" sz="quarter" idx="14"/>
          </p:nvPr>
        </p:nvSpPr>
        <p:spPr>
          <a:xfrm>
            <a:off x="4699000" y="6230938"/>
            <a:ext cx="3614738" cy="425462"/>
          </a:xfrm>
        </p:spPr>
        <p:txBody>
          <a:bodyPr/>
          <a:lstStyle/>
          <a:p>
            <a:r>
              <a:rPr lang="en-US" noProof="0" dirty="0"/>
              <a:t>[65] “Emission intensity of diesel urban bus” – UBA (</a:t>
            </a:r>
            <a:r>
              <a:rPr lang="en-US" noProof="0" dirty="0">
                <a:hlinkClick r:id="rId3"/>
              </a:rPr>
              <a:t>https://www.climatiq.io/data/emission-factor/06c42852-3f50-4f31-a86c-503d84b3eef5</a:t>
            </a:r>
            <a:r>
              <a:rPr lang="en-US" noProof="0" dirty="0"/>
              <a:t>)</a:t>
            </a:r>
          </a:p>
        </p:txBody>
      </p:sp>
      <p:sp>
        <p:nvSpPr>
          <p:cNvPr id="16" name="Inhaltsplatzhalter 15">
            <a:extLst>
              <a:ext uri="{FF2B5EF4-FFF2-40B4-BE49-F238E27FC236}">
                <a16:creationId xmlns:a16="http://schemas.microsoft.com/office/drawing/2014/main" id="{0B52889C-BE9D-E4A3-EEF7-8A68CC9CD49F}"/>
              </a:ext>
            </a:extLst>
          </p:cNvPr>
          <p:cNvSpPr>
            <a:spLocks noGrp="1"/>
          </p:cNvSpPr>
          <p:nvPr>
            <p:ph idx="1"/>
          </p:nvPr>
        </p:nvSpPr>
        <p:spPr/>
        <p:txBody>
          <a:bodyPr/>
          <a:lstStyle/>
          <a:p>
            <a:r>
              <a:rPr lang="en-US" noProof="0" dirty="0"/>
              <a:t>Bus transportation – E2O-level</a:t>
            </a:r>
          </a:p>
        </p:txBody>
      </p:sp>
      <p:pic>
        <p:nvPicPr>
          <p:cNvPr id="9" name="Grafik 8">
            <a:extLst>
              <a:ext uri="{FF2B5EF4-FFF2-40B4-BE49-F238E27FC236}">
                <a16:creationId xmlns:a16="http://schemas.microsoft.com/office/drawing/2014/main" id="{73849F1B-7E23-2820-C272-768C1EFE4A3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996180" y="1364969"/>
            <a:ext cx="5341077" cy="3465000"/>
          </a:xfrm>
          <a:prstGeom prst="rect">
            <a:avLst/>
          </a:prstGeom>
        </p:spPr>
      </p:pic>
      <p:sp>
        <p:nvSpPr>
          <p:cNvPr id="76" name="Textfeld 75">
            <a:extLst>
              <a:ext uri="{FF2B5EF4-FFF2-40B4-BE49-F238E27FC236}">
                <a16:creationId xmlns:a16="http://schemas.microsoft.com/office/drawing/2014/main" id="{A1B3ADF1-D9A9-09FB-0091-80A41D4DAE30}"/>
              </a:ext>
            </a:extLst>
          </p:cNvPr>
          <p:cNvSpPr txBox="1"/>
          <p:nvPr/>
        </p:nvSpPr>
        <p:spPr>
          <a:xfrm>
            <a:off x="6439694" y="2961236"/>
            <a:ext cx="469900" cy="230832"/>
          </a:xfrm>
          <a:prstGeom prst="rect">
            <a:avLst/>
          </a:prstGeom>
          <a:noFill/>
        </p:spPr>
        <p:txBody>
          <a:bodyPr wrap="square" rtlCol="0">
            <a:spAutoFit/>
          </a:bodyPr>
          <a:lstStyle/>
          <a:p>
            <a:pPr algn="ctr"/>
            <a:r>
              <a:rPr lang="de-DE" sz="900" dirty="0"/>
              <a:t>[65]</a:t>
            </a:r>
            <a:endParaRPr lang="en-US" sz="900" dirty="0"/>
          </a:p>
        </p:txBody>
      </p:sp>
    </p:spTree>
    <p:extLst>
      <p:ext uri="{BB962C8B-B14F-4D97-AF65-F5344CB8AC3E}">
        <p14:creationId xmlns:p14="http://schemas.microsoft.com/office/powerpoint/2010/main" val="3217170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C795B-9B3F-8123-28E6-04204DC32C25}"/>
              </a:ext>
            </a:extLst>
          </p:cNvPr>
          <p:cNvSpPr>
            <a:spLocks noGrp="1"/>
          </p:cNvSpPr>
          <p:nvPr>
            <p:ph type="title"/>
          </p:nvPr>
        </p:nvSpPr>
        <p:spPr/>
        <p:txBody>
          <a:bodyPr/>
          <a:lstStyle/>
          <a:p>
            <a:r>
              <a:rPr lang="de-DE" dirty="0" err="1"/>
              <a:t>Object</a:t>
            </a:r>
            <a:r>
              <a:rPr lang="de-DE" dirty="0"/>
              <a:t> </a:t>
            </a:r>
            <a:r>
              <a:rPr lang="de-DE" dirty="0" err="1"/>
              <a:t>Types</a:t>
            </a:r>
            <a:endParaRPr lang="en-US" dirty="0"/>
          </a:p>
        </p:txBody>
      </p:sp>
      <p:sp>
        <p:nvSpPr>
          <p:cNvPr id="3" name="Inhaltsplatzhalter 2">
            <a:extLst>
              <a:ext uri="{FF2B5EF4-FFF2-40B4-BE49-F238E27FC236}">
                <a16:creationId xmlns:a16="http://schemas.microsoft.com/office/drawing/2014/main" id="{74E469D1-A631-CADD-574A-D34B9E45EBB9}"/>
              </a:ext>
            </a:extLst>
          </p:cNvPr>
          <p:cNvSpPr>
            <a:spLocks noGrp="1"/>
          </p:cNvSpPr>
          <p:nvPr>
            <p:ph idx="1"/>
          </p:nvPr>
        </p:nvSpPr>
        <p:spPr/>
        <p:txBody>
          <a:bodyPr/>
          <a:lstStyle/>
          <a:p>
            <a:r>
              <a:rPr lang="de-DE" dirty="0">
                <a:solidFill>
                  <a:schemeClr val="accent6"/>
                </a:solidFill>
              </a:rPr>
              <a:t>● Order </a:t>
            </a:r>
            <a:r>
              <a:rPr lang="de-DE" dirty="0" err="1">
                <a:solidFill>
                  <a:schemeClr val="accent6"/>
                </a:solidFill>
              </a:rPr>
              <a:t>management</a:t>
            </a:r>
            <a:endParaRPr lang="en-US" dirty="0">
              <a:solidFill>
                <a:schemeClr val="accent6"/>
              </a:solidFill>
            </a:endParaRPr>
          </a:p>
        </p:txBody>
      </p:sp>
      <p:sp>
        <p:nvSpPr>
          <p:cNvPr id="5" name="Textplatzhalter 4">
            <a:extLst>
              <a:ext uri="{FF2B5EF4-FFF2-40B4-BE49-F238E27FC236}">
                <a16:creationId xmlns:a16="http://schemas.microsoft.com/office/drawing/2014/main" id="{24A7E252-C4B6-D68C-B1EB-9A0A25F1C6B9}"/>
              </a:ext>
            </a:extLst>
          </p:cNvPr>
          <p:cNvSpPr>
            <a:spLocks noGrp="1"/>
          </p:cNvSpPr>
          <p:nvPr>
            <p:ph type="body" sz="quarter" idx="14"/>
          </p:nvPr>
        </p:nvSpPr>
        <p:spPr/>
        <p:txBody>
          <a:bodyPr/>
          <a:lstStyle/>
          <a:p>
            <a:endParaRPr lang="en-US"/>
          </a:p>
        </p:txBody>
      </p:sp>
      <p:pic>
        <p:nvPicPr>
          <p:cNvPr id="7" name="Grafik 6">
            <a:extLst>
              <a:ext uri="{FF2B5EF4-FFF2-40B4-BE49-F238E27FC236}">
                <a16:creationId xmlns:a16="http://schemas.microsoft.com/office/drawing/2014/main" id="{77E70341-5C1B-D552-0830-A16DFB2D2F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8725" y="1763175"/>
            <a:ext cx="9734550" cy="2386205"/>
          </a:xfrm>
          <a:prstGeom prst="rect">
            <a:avLst/>
          </a:prstGeom>
        </p:spPr>
      </p:pic>
    </p:spTree>
    <p:extLst>
      <p:ext uri="{BB962C8B-B14F-4D97-AF65-F5344CB8AC3E}">
        <p14:creationId xmlns:p14="http://schemas.microsoft.com/office/powerpoint/2010/main" val="3099697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C795B-9B3F-8123-28E6-04204DC32C25}"/>
              </a:ext>
            </a:extLst>
          </p:cNvPr>
          <p:cNvSpPr>
            <a:spLocks noGrp="1"/>
          </p:cNvSpPr>
          <p:nvPr>
            <p:ph type="title"/>
          </p:nvPr>
        </p:nvSpPr>
        <p:spPr/>
        <p:txBody>
          <a:bodyPr/>
          <a:lstStyle/>
          <a:p>
            <a:r>
              <a:rPr lang="de-DE" dirty="0" err="1"/>
              <a:t>Object</a:t>
            </a:r>
            <a:r>
              <a:rPr lang="de-DE" dirty="0"/>
              <a:t> </a:t>
            </a:r>
            <a:r>
              <a:rPr lang="de-DE" dirty="0" err="1"/>
              <a:t>Types</a:t>
            </a:r>
            <a:endParaRPr lang="en-US" dirty="0"/>
          </a:p>
        </p:txBody>
      </p:sp>
      <p:sp>
        <p:nvSpPr>
          <p:cNvPr id="3" name="Inhaltsplatzhalter 2">
            <a:extLst>
              <a:ext uri="{FF2B5EF4-FFF2-40B4-BE49-F238E27FC236}">
                <a16:creationId xmlns:a16="http://schemas.microsoft.com/office/drawing/2014/main" id="{74E469D1-A631-CADD-574A-D34B9E45EBB9}"/>
              </a:ext>
            </a:extLst>
          </p:cNvPr>
          <p:cNvSpPr>
            <a:spLocks noGrp="1"/>
          </p:cNvSpPr>
          <p:nvPr>
            <p:ph idx="1"/>
          </p:nvPr>
        </p:nvSpPr>
        <p:spPr/>
        <p:txBody>
          <a:bodyPr/>
          <a:lstStyle/>
          <a:p>
            <a:r>
              <a:rPr lang="de-DE" dirty="0">
                <a:solidFill>
                  <a:schemeClr val="accent3"/>
                </a:solidFill>
              </a:rPr>
              <a:t>● Container </a:t>
            </a:r>
            <a:r>
              <a:rPr lang="de-DE" dirty="0" err="1">
                <a:solidFill>
                  <a:schemeClr val="accent3"/>
                </a:solidFill>
              </a:rPr>
              <a:t>logistics</a:t>
            </a:r>
            <a:endParaRPr lang="en-US" dirty="0">
              <a:solidFill>
                <a:schemeClr val="accent3"/>
              </a:solidFill>
            </a:endParaRPr>
          </a:p>
        </p:txBody>
      </p:sp>
      <p:sp>
        <p:nvSpPr>
          <p:cNvPr id="5" name="Textplatzhalter 4">
            <a:extLst>
              <a:ext uri="{FF2B5EF4-FFF2-40B4-BE49-F238E27FC236}">
                <a16:creationId xmlns:a16="http://schemas.microsoft.com/office/drawing/2014/main" id="{24A7E252-C4B6-D68C-B1EB-9A0A25F1C6B9}"/>
              </a:ext>
            </a:extLst>
          </p:cNvPr>
          <p:cNvSpPr>
            <a:spLocks noGrp="1"/>
          </p:cNvSpPr>
          <p:nvPr>
            <p:ph type="body" sz="quarter" idx="14"/>
          </p:nvPr>
        </p:nvSpPr>
        <p:spPr/>
        <p:txBody>
          <a:bodyPr/>
          <a:lstStyle/>
          <a:p>
            <a:endParaRPr lang="en-US"/>
          </a:p>
        </p:txBody>
      </p:sp>
      <p:pic>
        <p:nvPicPr>
          <p:cNvPr id="7" name="Grafik 6">
            <a:extLst>
              <a:ext uri="{FF2B5EF4-FFF2-40B4-BE49-F238E27FC236}">
                <a16:creationId xmlns:a16="http://schemas.microsoft.com/office/drawing/2014/main" id="{77E70341-5C1B-D552-0830-A16DFB2D2F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8725" y="1835881"/>
            <a:ext cx="9734550" cy="2645575"/>
          </a:xfrm>
          <a:prstGeom prst="rect">
            <a:avLst/>
          </a:prstGeom>
        </p:spPr>
      </p:pic>
    </p:spTree>
    <p:extLst>
      <p:ext uri="{BB962C8B-B14F-4D97-AF65-F5344CB8AC3E}">
        <p14:creationId xmlns:p14="http://schemas.microsoft.com/office/powerpoint/2010/main" val="3849177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C795B-9B3F-8123-28E6-04204DC32C25}"/>
              </a:ext>
            </a:extLst>
          </p:cNvPr>
          <p:cNvSpPr>
            <a:spLocks noGrp="1"/>
          </p:cNvSpPr>
          <p:nvPr>
            <p:ph type="title"/>
          </p:nvPr>
        </p:nvSpPr>
        <p:spPr/>
        <p:txBody>
          <a:bodyPr/>
          <a:lstStyle/>
          <a:p>
            <a:r>
              <a:rPr lang="de-DE" dirty="0" err="1"/>
              <a:t>Object</a:t>
            </a:r>
            <a:r>
              <a:rPr lang="de-DE" dirty="0"/>
              <a:t> </a:t>
            </a:r>
            <a:r>
              <a:rPr lang="de-DE" dirty="0" err="1"/>
              <a:t>Types</a:t>
            </a:r>
            <a:endParaRPr lang="en-US" dirty="0"/>
          </a:p>
        </p:txBody>
      </p:sp>
      <p:sp>
        <p:nvSpPr>
          <p:cNvPr id="3" name="Inhaltsplatzhalter 2">
            <a:extLst>
              <a:ext uri="{FF2B5EF4-FFF2-40B4-BE49-F238E27FC236}">
                <a16:creationId xmlns:a16="http://schemas.microsoft.com/office/drawing/2014/main" id="{74E469D1-A631-CADD-574A-D34B9E45EBB9}"/>
              </a:ext>
            </a:extLst>
          </p:cNvPr>
          <p:cNvSpPr>
            <a:spLocks noGrp="1"/>
          </p:cNvSpPr>
          <p:nvPr>
            <p:ph idx="1"/>
          </p:nvPr>
        </p:nvSpPr>
        <p:spPr/>
        <p:txBody>
          <a:bodyPr/>
          <a:lstStyle/>
          <a:p>
            <a:r>
              <a:rPr lang="de-DE" dirty="0">
                <a:solidFill>
                  <a:schemeClr val="tx2"/>
                </a:solidFill>
              </a:rPr>
              <a:t>● </a:t>
            </a:r>
            <a:r>
              <a:rPr lang="de-DE" dirty="0" err="1">
                <a:solidFill>
                  <a:schemeClr val="tx2"/>
                </a:solidFill>
              </a:rPr>
              <a:t>Procure</a:t>
            </a:r>
            <a:r>
              <a:rPr lang="de-DE" dirty="0">
                <a:solidFill>
                  <a:schemeClr val="tx2"/>
                </a:solidFill>
              </a:rPr>
              <a:t>-</a:t>
            </a:r>
            <a:r>
              <a:rPr lang="de-DE" dirty="0" err="1">
                <a:solidFill>
                  <a:schemeClr val="tx2"/>
                </a:solidFill>
              </a:rPr>
              <a:t>to</a:t>
            </a:r>
            <a:r>
              <a:rPr lang="de-DE" dirty="0">
                <a:solidFill>
                  <a:schemeClr val="tx2"/>
                </a:solidFill>
              </a:rPr>
              <a:t>-Pay (P2P)</a:t>
            </a:r>
            <a:endParaRPr lang="en-US" dirty="0">
              <a:solidFill>
                <a:schemeClr val="tx2"/>
              </a:solidFill>
            </a:endParaRPr>
          </a:p>
        </p:txBody>
      </p:sp>
      <p:sp>
        <p:nvSpPr>
          <p:cNvPr id="5" name="Textplatzhalter 4">
            <a:extLst>
              <a:ext uri="{FF2B5EF4-FFF2-40B4-BE49-F238E27FC236}">
                <a16:creationId xmlns:a16="http://schemas.microsoft.com/office/drawing/2014/main" id="{24A7E252-C4B6-D68C-B1EB-9A0A25F1C6B9}"/>
              </a:ext>
            </a:extLst>
          </p:cNvPr>
          <p:cNvSpPr>
            <a:spLocks noGrp="1"/>
          </p:cNvSpPr>
          <p:nvPr>
            <p:ph type="body" sz="quarter" idx="14"/>
          </p:nvPr>
        </p:nvSpPr>
        <p:spPr/>
        <p:txBody>
          <a:bodyPr/>
          <a:lstStyle/>
          <a:p>
            <a:endParaRPr lang="en-US"/>
          </a:p>
        </p:txBody>
      </p:sp>
      <p:pic>
        <p:nvPicPr>
          <p:cNvPr id="7" name="Grafik 6">
            <a:extLst>
              <a:ext uri="{FF2B5EF4-FFF2-40B4-BE49-F238E27FC236}">
                <a16:creationId xmlns:a16="http://schemas.microsoft.com/office/drawing/2014/main" id="{77E70341-5C1B-D552-0830-A16DFB2D2F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8725" y="1800000"/>
            <a:ext cx="9734550" cy="2618865"/>
          </a:xfrm>
          <a:prstGeom prst="rect">
            <a:avLst/>
          </a:prstGeom>
        </p:spPr>
      </p:pic>
    </p:spTree>
    <p:extLst>
      <p:ext uri="{BB962C8B-B14F-4D97-AF65-F5344CB8AC3E}">
        <p14:creationId xmlns:p14="http://schemas.microsoft.com/office/powerpoint/2010/main" val="199833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BC795B-9B3F-8123-28E6-04204DC32C25}"/>
              </a:ext>
            </a:extLst>
          </p:cNvPr>
          <p:cNvSpPr>
            <a:spLocks noGrp="1"/>
          </p:cNvSpPr>
          <p:nvPr>
            <p:ph type="title"/>
          </p:nvPr>
        </p:nvSpPr>
        <p:spPr/>
        <p:txBody>
          <a:bodyPr/>
          <a:lstStyle/>
          <a:p>
            <a:r>
              <a:rPr lang="de-DE" dirty="0" err="1"/>
              <a:t>Object</a:t>
            </a:r>
            <a:r>
              <a:rPr lang="de-DE" dirty="0"/>
              <a:t> </a:t>
            </a:r>
            <a:r>
              <a:rPr lang="de-DE" dirty="0" err="1"/>
              <a:t>Types</a:t>
            </a:r>
            <a:endParaRPr lang="en-US" dirty="0"/>
          </a:p>
        </p:txBody>
      </p:sp>
      <p:sp>
        <p:nvSpPr>
          <p:cNvPr id="3" name="Inhaltsplatzhalter 2">
            <a:extLst>
              <a:ext uri="{FF2B5EF4-FFF2-40B4-BE49-F238E27FC236}">
                <a16:creationId xmlns:a16="http://schemas.microsoft.com/office/drawing/2014/main" id="{74E469D1-A631-CADD-574A-D34B9E45EBB9}"/>
              </a:ext>
            </a:extLst>
          </p:cNvPr>
          <p:cNvSpPr>
            <a:spLocks noGrp="1"/>
          </p:cNvSpPr>
          <p:nvPr>
            <p:ph idx="1"/>
          </p:nvPr>
        </p:nvSpPr>
        <p:spPr/>
        <p:txBody>
          <a:bodyPr/>
          <a:lstStyle/>
          <a:p>
            <a:r>
              <a:rPr lang="de-DE" dirty="0">
                <a:solidFill>
                  <a:schemeClr val="tx1"/>
                </a:solidFill>
              </a:rPr>
              <a:t>● </a:t>
            </a:r>
            <a:r>
              <a:rPr lang="de-DE" dirty="0"/>
              <a:t>Hinge </a:t>
            </a:r>
            <a:r>
              <a:rPr lang="de-DE" dirty="0" err="1"/>
              <a:t>manufacturing</a:t>
            </a:r>
            <a:endParaRPr lang="en-US" dirty="0"/>
          </a:p>
        </p:txBody>
      </p:sp>
      <p:sp>
        <p:nvSpPr>
          <p:cNvPr id="5" name="Textplatzhalter 4">
            <a:extLst>
              <a:ext uri="{FF2B5EF4-FFF2-40B4-BE49-F238E27FC236}">
                <a16:creationId xmlns:a16="http://schemas.microsoft.com/office/drawing/2014/main" id="{24A7E252-C4B6-D68C-B1EB-9A0A25F1C6B9}"/>
              </a:ext>
            </a:extLst>
          </p:cNvPr>
          <p:cNvSpPr>
            <a:spLocks noGrp="1"/>
          </p:cNvSpPr>
          <p:nvPr>
            <p:ph type="body" sz="quarter" idx="14"/>
          </p:nvPr>
        </p:nvSpPr>
        <p:spPr/>
        <p:txBody>
          <a:bodyPr/>
          <a:lstStyle/>
          <a:p>
            <a:endParaRPr lang="en-US"/>
          </a:p>
        </p:txBody>
      </p:sp>
      <p:pic>
        <p:nvPicPr>
          <p:cNvPr id="7" name="Grafik 6">
            <a:extLst>
              <a:ext uri="{FF2B5EF4-FFF2-40B4-BE49-F238E27FC236}">
                <a16:creationId xmlns:a16="http://schemas.microsoft.com/office/drawing/2014/main" id="{77E70341-5C1B-D552-0830-A16DFB2D2F3F}"/>
              </a:ext>
            </a:extLst>
          </p:cNvPr>
          <p:cNvPicPr>
            <a:picLocks noChangeAspect="1"/>
          </p:cNvPicPr>
          <p:nvPr/>
        </p:nvPicPr>
        <p:blipFill>
          <a:blip r:embed="rId2"/>
          <a:stretch>
            <a:fillRect/>
          </a:stretch>
        </p:blipFill>
        <p:spPr>
          <a:xfrm>
            <a:off x="1228725" y="1671221"/>
            <a:ext cx="9734550" cy="4232413"/>
          </a:xfrm>
          <a:prstGeom prst="rect">
            <a:avLst/>
          </a:prstGeom>
        </p:spPr>
      </p:pic>
    </p:spTree>
    <p:extLst>
      <p:ext uri="{BB962C8B-B14F-4D97-AF65-F5344CB8AC3E}">
        <p14:creationId xmlns:p14="http://schemas.microsoft.com/office/powerpoint/2010/main" val="158292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42A72D-A49B-1378-A9E2-2EDC6925EF78}"/>
              </a:ext>
            </a:extLst>
          </p:cNvPr>
          <p:cNvSpPr>
            <a:spLocks noGrp="1"/>
          </p:cNvSpPr>
          <p:nvPr>
            <p:ph type="title"/>
          </p:nvPr>
        </p:nvSpPr>
        <p:spPr/>
        <p:txBody>
          <a:bodyPr/>
          <a:lstStyle/>
          <a:p>
            <a:r>
              <a:rPr lang="en-US" noProof="0" dirty="0"/>
              <a:t>Extended OCEL – File export</a:t>
            </a:r>
          </a:p>
        </p:txBody>
      </p:sp>
      <p:sp>
        <p:nvSpPr>
          <p:cNvPr id="5" name="Textplatzhalter 4">
            <a:extLst>
              <a:ext uri="{FF2B5EF4-FFF2-40B4-BE49-F238E27FC236}">
                <a16:creationId xmlns:a16="http://schemas.microsoft.com/office/drawing/2014/main" id="{BE023DD8-9C13-7AE0-04CA-125620B106F1}"/>
              </a:ext>
            </a:extLst>
          </p:cNvPr>
          <p:cNvSpPr>
            <a:spLocks noGrp="1"/>
          </p:cNvSpPr>
          <p:nvPr>
            <p:ph type="body" sz="quarter" idx="14"/>
          </p:nvPr>
        </p:nvSpPr>
        <p:spPr/>
        <p:txBody>
          <a:bodyPr/>
          <a:lstStyle/>
          <a:p>
            <a:endParaRPr lang="en-US" dirty="0"/>
          </a:p>
        </p:txBody>
      </p:sp>
      <p:sp>
        <p:nvSpPr>
          <p:cNvPr id="13" name="Textplatzhalter 3">
            <a:extLst>
              <a:ext uri="{FF2B5EF4-FFF2-40B4-BE49-F238E27FC236}">
                <a16:creationId xmlns:a16="http://schemas.microsoft.com/office/drawing/2014/main" id="{02DD289E-DC18-58F0-0BE5-D14481C388CE}"/>
              </a:ext>
            </a:extLst>
          </p:cNvPr>
          <p:cNvSpPr txBox="1">
            <a:spLocks/>
          </p:cNvSpPr>
          <p:nvPr/>
        </p:nvSpPr>
        <p:spPr>
          <a:xfrm>
            <a:off x="383117" y="1684801"/>
            <a:ext cx="6004983" cy="3751263"/>
          </a:xfrm>
          <a:prstGeom prst="rect">
            <a:avLst/>
          </a:prstGeom>
        </p:spPr>
        <p:txBody>
          <a:bodyPr lIns="0" tIns="0" rIns="0" bIns="0"/>
          <a:lstStyle>
            <a:lvl1pPr marL="0" indent="0" algn="l" defTabSz="215900" rtl="0" eaLnBrk="1" fontAlgn="base" hangingPunct="1">
              <a:spcBef>
                <a:spcPct val="0"/>
              </a:spcBef>
              <a:spcAft>
                <a:spcPct val="0"/>
              </a:spcAft>
              <a:buClr>
                <a:schemeClr val="tx2"/>
              </a:buClr>
              <a:buFontTx/>
              <a:buNone/>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itchFamily="2"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Format</a:t>
            </a:r>
          </a:p>
          <a:p>
            <a:pPr marL="285750" indent="-285750">
              <a:buFont typeface="Arial" panose="020B0604020202020204" pitchFamily="34" charset="0"/>
              <a:buChar char="•"/>
            </a:pPr>
            <a:r>
              <a:rPr lang="de-DE" dirty="0"/>
              <a:t>S</a:t>
            </a:r>
            <a:r>
              <a:rPr lang="en-US" dirty="0" err="1"/>
              <a:t>eparate</a:t>
            </a:r>
            <a:r>
              <a:rPr lang="en-US" dirty="0"/>
              <a:t> </a:t>
            </a:r>
            <a:r>
              <a:rPr lang="en-US" dirty="0">
                <a:solidFill>
                  <a:schemeClr val="accent6">
                    <a:lumMod val="60000"/>
                    <a:lumOff val="40000"/>
                  </a:schemeClr>
                </a:solidFill>
                <a:latin typeface="Consolas" panose="020B0609020204030204" pitchFamily="49" charset="0"/>
              </a:rPr>
              <a:t>.</a:t>
            </a:r>
            <a:r>
              <a:rPr lang="en-US" dirty="0" err="1">
                <a:solidFill>
                  <a:schemeClr val="accent6">
                    <a:lumMod val="60000"/>
                    <a:lumOff val="40000"/>
                  </a:schemeClr>
                </a:solidFill>
                <a:latin typeface="Consolas" panose="020B0609020204030204" pitchFamily="49" charset="0"/>
              </a:rPr>
              <a:t>json</a:t>
            </a:r>
            <a:r>
              <a:rPr lang="en-US" dirty="0"/>
              <a:t> file</a:t>
            </a:r>
          </a:p>
          <a:p>
            <a:pPr marL="285750" indent="-285750">
              <a:buFont typeface="Arial" panose="020B0604020202020204" pitchFamily="34" charset="0"/>
              <a:buChar char="•"/>
            </a:pPr>
            <a:r>
              <a:rPr lang="en-US" dirty="0"/>
              <a:t>Integration in </a:t>
            </a:r>
            <a:r>
              <a:rPr lang="en-US" dirty="0">
                <a:solidFill>
                  <a:schemeClr val="accent6">
                    <a:lumMod val="60000"/>
                    <a:lumOff val="40000"/>
                  </a:schemeClr>
                </a:solidFill>
                <a:latin typeface="Consolas" panose="020B0609020204030204" pitchFamily="49" charset="0"/>
              </a:rPr>
              <a:t>.</a:t>
            </a:r>
            <a:r>
              <a:rPr lang="en-US" dirty="0" err="1">
                <a:solidFill>
                  <a:schemeClr val="accent6">
                    <a:lumMod val="60000"/>
                    <a:lumOff val="40000"/>
                  </a:schemeClr>
                </a:solidFill>
                <a:latin typeface="Consolas" panose="020B0609020204030204" pitchFamily="49" charset="0"/>
              </a:rPr>
              <a:t>sqlite</a:t>
            </a:r>
            <a:r>
              <a:rPr lang="en-US" dirty="0"/>
              <a:t> OCEL 2.0 file (extra table)</a:t>
            </a:r>
          </a:p>
          <a:p>
            <a:endParaRPr lang="en-US" dirty="0"/>
          </a:p>
          <a:p>
            <a:r>
              <a:rPr lang="en-US" b="1" dirty="0"/>
              <a:t>Including</a:t>
            </a:r>
          </a:p>
          <a:p>
            <a:pPr marL="285750" indent="-285750">
              <a:buFont typeface="Arial" panose="020B0604020202020204" pitchFamily="34" charset="0"/>
              <a:buChar char="•"/>
            </a:pPr>
            <a:r>
              <a:rPr lang="en-US" dirty="0"/>
              <a:t>Emission rules </a:t>
            </a:r>
            <a:r>
              <a:rPr lang="en-US" dirty="0">
                <a:solidFill>
                  <a:schemeClr val="tx1">
                    <a:lumMod val="50000"/>
                    <a:lumOff val="50000"/>
                  </a:schemeClr>
                </a:solidFill>
              </a:rPr>
              <a:t>(reproducible results)</a:t>
            </a:r>
            <a:endParaRPr lang="en-US" dirty="0"/>
          </a:p>
          <a:p>
            <a:pPr marL="285750" indent="-285750">
              <a:buFont typeface="Arial" panose="020B0604020202020204" pitchFamily="34" charset="0"/>
              <a:buChar char="•"/>
            </a:pPr>
            <a:r>
              <a:rPr lang="en-US" dirty="0"/>
              <a:t>Object allocation config</a:t>
            </a:r>
            <a:endParaRPr lang="en-US" dirty="0">
              <a:solidFill>
                <a:schemeClr val="tx1">
                  <a:lumMod val="50000"/>
                  <a:lumOff val="50000"/>
                </a:schemeClr>
              </a:solidFill>
            </a:endParaRPr>
          </a:p>
          <a:p>
            <a:pPr marL="285750" indent="-285750">
              <a:buFont typeface="Arial" panose="020B0604020202020204" pitchFamily="34" charset="0"/>
              <a:buChar char="•"/>
            </a:pPr>
            <a:r>
              <a:rPr lang="en-US" dirty="0"/>
              <a:t>Attribute units</a:t>
            </a:r>
          </a:p>
          <a:p>
            <a:pPr marL="285750" indent="-285750">
              <a:buFont typeface="Arial" panose="020B0604020202020204" pitchFamily="34" charset="0"/>
              <a:buChar char="•"/>
            </a:pPr>
            <a:r>
              <a:rPr lang="en-US" dirty="0"/>
              <a:t>Emission attributes</a:t>
            </a:r>
          </a:p>
          <a:p>
            <a:pPr marL="285750" indent="-285750">
              <a:buFont typeface="Arial" panose="020B0604020202020204" pitchFamily="34" charset="0"/>
              <a:buChar char="•"/>
            </a:pPr>
            <a:r>
              <a:rPr lang="en-US" dirty="0"/>
              <a:t>Object type classes </a:t>
            </a:r>
            <a:r>
              <a:rPr lang="en-US" dirty="0">
                <a:solidFill>
                  <a:schemeClr val="tx1">
                    <a:lumMod val="50000"/>
                    <a:lumOff val="50000"/>
                  </a:schemeClr>
                </a:solidFill>
              </a:rPr>
              <a:t>(HU / resource)</a:t>
            </a:r>
          </a:p>
          <a:p>
            <a:pPr marL="285750" indent="-285750">
              <a:buFont typeface="Arial" panose="020B0604020202020204" pitchFamily="34" charset="0"/>
              <a:buChar char="•"/>
            </a:pPr>
            <a:r>
              <a:rPr lang="en-US" dirty="0"/>
              <a:t>Object type colors </a:t>
            </a:r>
            <a:r>
              <a:rPr lang="en-US" dirty="0">
                <a:solidFill>
                  <a:schemeClr val="tx1">
                    <a:lumMod val="50000"/>
                    <a:lumOff val="50000"/>
                  </a:schemeClr>
                </a:solidFill>
              </a:rPr>
              <a:t>(consistent UX)</a:t>
            </a:r>
          </a:p>
          <a:p>
            <a:r>
              <a:rPr lang="de-DE" dirty="0"/>
              <a:t>…</a:t>
            </a:r>
          </a:p>
        </p:txBody>
      </p:sp>
    </p:spTree>
    <p:extLst>
      <p:ext uri="{BB962C8B-B14F-4D97-AF65-F5344CB8AC3E}">
        <p14:creationId xmlns:p14="http://schemas.microsoft.com/office/powerpoint/2010/main" val="1592188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rces">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a:p>
        </p:txBody>
      </p:sp>
      <p:cxnSp>
        <p:nvCxnSpPr>
          <p:cNvPr id="21" name="import arrow">
            <a:extLst>
              <a:ext uri="{FF2B5EF4-FFF2-40B4-BE49-F238E27FC236}">
                <a16:creationId xmlns:a16="http://schemas.microsoft.com/office/drawing/2014/main" id="{9BA060DB-93EB-A22D-C3F6-7CDA00D52663}"/>
              </a:ext>
            </a:extLst>
          </p:cNvPr>
          <p:cNvCxnSpPr>
            <a:cxnSpLocks/>
            <a:stCxn id="25" idx="3"/>
            <a:endCxn id="6" idx="1"/>
          </p:cNvCxnSpPr>
          <p:nvPr/>
        </p:nvCxnSpPr>
        <p:spPr>
          <a:xfrm>
            <a:off x="1222791" y="3060000"/>
            <a:ext cx="4883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32C2CF4-C4CE-9442-2FB2-F9F8819866E5}"/>
              </a:ext>
            </a:extLst>
          </p:cNvPr>
          <p:cNvSpPr txBox="1"/>
          <p:nvPr/>
        </p:nvSpPr>
        <p:spPr>
          <a:xfrm>
            <a:off x="1222791" y="3060000"/>
            <a:ext cx="924975" cy="307777"/>
          </a:xfrm>
          <a:prstGeom prst="rect">
            <a:avLst/>
          </a:prstGeom>
          <a:noFill/>
        </p:spPr>
        <p:txBody>
          <a:bodyPr wrap="square" lIns="0" rtlCol="0">
            <a:spAutoFit/>
          </a:bodyPr>
          <a:lstStyle/>
          <a:p>
            <a:r>
              <a:rPr lang="de-DE" sz="1400" dirty="0" err="1"/>
              <a:t>use</a:t>
            </a:r>
            <a:endParaRPr lang="en-US" sz="1400" dirty="0"/>
          </a:p>
        </p:txBody>
      </p:sp>
      <p:sp>
        <p:nvSpPr>
          <p:cNvPr id="60" name="Rechteck 59">
            <a:extLst>
              <a:ext uri="{FF2B5EF4-FFF2-40B4-BE49-F238E27FC236}">
                <a16:creationId xmlns:a16="http://schemas.microsoft.com/office/drawing/2014/main" id="{00FCDD3B-2AD5-8648-8A7F-EB500848A62C}"/>
              </a:ext>
            </a:extLst>
          </p:cNvPr>
          <p:cNvSpPr/>
          <p:nvPr/>
        </p:nvSpPr>
        <p:spPr>
          <a:xfrm>
            <a:off x="10222569" y="4791183"/>
            <a:ext cx="10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OCEL">
            <a:extLst>
              <a:ext uri="{FF2B5EF4-FFF2-40B4-BE49-F238E27FC236}">
                <a16:creationId xmlns:a16="http://schemas.microsoft.com/office/drawing/2014/main" id="{E204D800-C1B3-575F-41FE-07404B00D9A9}"/>
              </a:ext>
            </a:extLst>
          </p:cNvPr>
          <p:cNvGrpSpPr/>
          <p:nvPr/>
        </p:nvGrpSpPr>
        <p:grpSpPr>
          <a:xfrm>
            <a:off x="142791" y="2700000"/>
            <a:ext cx="1080000" cy="1030045"/>
            <a:chOff x="142852" y="2836889"/>
            <a:chExt cx="1080000" cy="1030045"/>
          </a:xfrm>
        </p:grpSpPr>
        <p:sp>
          <p:nvSpPr>
            <p:cNvPr id="25" name="Rechteck 24">
              <a:extLst>
                <a:ext uri="{FF2B5EF4-FFF2-40B4-BE49-F238E27FC236}">
                  <a16:creationId xmlns:a16="http://schemas.microsoft.com/office/drawing/2014/main" id="{E5823EE6-F143-D61D-64C8-C5661D013F8A}"/>
                </a:ext>
              </a:extLst>
            </p:cNvPr>
            <p:cNvSpPr/>
            <p:nvPr/>
          </p:nvSpPr>
          <p:spPr>
            <a:xfrm>
              <a:off x="142852" y="2836889"/>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13EB641-FB32-6F75-6330-A41E2CB60D16}"/>
                </a:ext>
              </a:extLst>
            </p:cNvPr>
            <p:cNvSpPr txBox="1"/>
            <p:nvPr/>
          </p:nvSpPr>
          <p:spPr>
            <a:xfrm>
              <a:off x="220364" y="3559157"/>
              <a:ext cx="924975" cy="307777"/>
            </a:xfrm>
            <a:prstGeom prst="rect">
              <a:avLst/>
            </a:prstGeom>
            <a:noFill/>
          </p:spPr>
          <p:txBody>
            <a:bodyPr wrap="square" rtlCol="0">
              <a:spAutoFit/>
            </a:bodyPr>
            <a:lstStyle/>
            <a:p>
              <a:pPr algn="ctr"/>
              <a:r>
                <a:rPr lang="de-DE" sz="1400" dirty="0"/>
                <a:t>OCEL</a:t>
              </a:r>
              <a:endParaRPr lang="en-US" sz="1400" dirty="0"/>
            </a:p>
          </p:txBody>
        </p:sp>
      </p:grpSp>
      <p:pic>
        <p:nvPicPr>
          <p:cNvPr id="8" name="OCEL icon" descr="Datenbank mit einfarbiger Füllung">
            <a:extLst>
              <a:ext uri="{FF2B5EF4-FFF2-40B4-BE49-F238E27FC236}">
                <a16:creationId xmlns:a16="http://schemas.microsoft.com/office/drawing/2014/main" id="{43340210-23D9-F515-EF94-0C9558FE5F5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791" y="2636903"/>
            <a:ext cx="1080000" cy="840671"/>
          </a:xfrm>
        </p:spPr>
      </p:pic>
      <p:grpSp>
        <p:nvGrpSpPr>
          <p:cNvPr id="22" name="extended ocel">
            <a:extLst>
              <a:ext uri="{FF2B5EF4-FFF2-40B4-BE49-F238E27FC236}">
                <a16:creationId xmlns:a16="http://schemas.microsoft.com/office/drawing/2014/main" id="{77B442C9-E95B-DC15-F8FF-B1ADE639A293}"/>
              </a:ext>
            </a:extLst>
          </p:cNvPr>
          <p:cNvGrpSpPr/>
          <p:nvPr/>
        </p:nvGrpSpPr>
        <p:grpSpPr>
          <a:xfrm>
            <a:off x="9504000" y="1019175"/>
            <a:ext cx="2160000" cy="3300825"/>
            <a:chOff x="9504000" y="1019175"/>
            <a:chExt cx="2160000" cy="3300825"/>
          </a:xfrm>
          <a:solidFill>
            <a:schemeClr val="bg1">
              <a:lumMod val="85000"/>
            </a:schemeClr>
          </a:solidFill>
        </p:grpSpPr>
        <p:sp>
          <p:nvSpPr>
            <p:cNvPr id="4" name="Total ev. em">
              <a:extLst>
                <a:ext uri="{FF2B5EF4-FFF2-40B4-BE49-F238E27FC236}">
                  <a16:creationId xmlns:a16="http://schemas.microsoft.com/office/drawing/2014/main" id="{87F638B2-6A74-5403-C8DA-83929891F3C1}"/>
                </a:ext>
              </a:extLst>
            </p:cNvPr>
            <p:cNvSpPr/>
            <p:nvPr/>
          </p:nvSpPr>
          <p:spPr>
            <a:xfrm>
              <a:off x="9504000" y="1019175"/>
              <a:ext cx="2160000" cy="3300825"/>
            </a:xfrm>
            <a:prstGeom prst="rect">
              <a:avLst/>
            </a:prstGeom>
            <a:grp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144000" rtlCol="0" anchor="t"/>
            <a:lstStyle/>
            <a:p>
              <a:pPr marL="85725"/>
              <a:r>
                <a:rPr lang="de-DE" sz="1600" b="1" dirty="0">
                  <a:solidFill>
                    <a:schemeClr val="accent3">
                      <a:lumMod val="50000"/>
                    </a:schemeClr>
                  </a:solidFill>
                </a:rPr>
                <a:t>Extended OCEL</a:t>
              </a:r>
            </a:p>
          </p:txBody>
        </p:sp>
        <p:sp>
          <p:nvSpPr>
            <p:cNvPr id="61" name="Textfeld 60">
              <a:extLst>
                <a:ext uri="{FF2B5EF4-FFF2-40B4-BE49-F238E27FC236}">
                  <a16:creationId xmlns:a16="http://schemas.microsoft.com/office/drawing/2014/main" id="{78B52106-8D90-550D-E419-F662247FADB2}"/>
                </a:ext>
              </a:extLst>
            </p:cNvPr>
            <p:cNvSpPr txBox="1"/>
            <p:nvPr/>
          </p:nvSpPr>
          <p:spPr>
            <a:xfrm>
              <a:off x="9941512" y="2903189"/>
              <a:ext cx="924975" cy="307777"/>
            </a:xfrm>
            <a:prstGeom prst="rect">
              <a:avLst/>
            </a:prstGeom>
            <a:grpFill/>
          </p:spPr>
          <p:txBody>
            <a:bodyPr wrap="square" rtlCol="0">
              <a:spAutoFit/>
            </a:bodyPr>
            <a:lstStyle/>
            <a:p>
              <a:pPr algn="ctr"/>
              <a:r>
                <a:rPr lang="de-DE" sz="1400" dirty="0" err="1">
                  <a:solidFill>
                    <a:schemeClr val="accent3">
                      <a:lumMod val="50000"/>
                    </a:schemeClr>
                  </a:solidFill>
                </a:rPr>
                <a:t>or</a:t>
              </a:r>
              <a:endParaRPr lang="en-US" sz="1400" dirty="0">
                <a:solidFill>
                  <a:schemeClr val="accent3">
                    <a:lumMod val="50000"/>
                  </a:schemeClr>
                </a:solidFill>
              </a:endParaRPr>
            </a:p>
          </p:txBody>
        </p:sp>
        <p:pic>
          <p:nvPicPr>
            <p:cNvPr id="59" name="sOCEL icon" descr="Datenbank mit einfarbiger Füllung">
              <a:extLst>
                <a:ext uri="{FF2B5EF4-FFF2-40B4-BE49-F238E27FC236}">
                  <a16:creationId xmlns:a16="http://schemas.microsoft.com/office/drawing/2014/main" id="{D3EA55D5-FA39-BDF3-F7A1-8EE695310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1469" y="1490042"/>
              <a:ext cx="582199" cy="453183"/>
            </a:xfrm>
            <a:prstGeom prst="rect">
              <a:avLst/>
            </a:prstGeom>
            <a:noFill/>
          </p:spPr>
        </p:pic>
        <p:sp>
          <p:nvSpPr>
            <p:cNvPr id="9" name="Textfeld 8">
              <a:extLst>
                <a:ext uri="{FF2B5EF4-FFF2-40B4-BE49-F238E27FC236}">
                  <a16:creationId xmlns:a16="http://schemas.microsoft.com/office/drawing/2014/main" id="{10512F7A-873C-E842-F84A-4D30F6739E5F}"/>
                </a:ext>
              </a:extLst>
            </p:cNvPr>
            <p:cNvSpPr txBox="1"/>
            <p:nvPr/>
          </p:nvSpPr>
          <p:spPr>
            <a:xfrm>
              <a:off x="9785514" y="1643189"/>
              <a:ext cx="1236972" cy="307777"/>
            </a:xfrm>
            <a:prstGeom prst="rect">
              <a:avLst/>
            </a:prstGeom>
            <a:grpFill/>
          </p:spPr>
          <p:txBody>
            <a:bodyPr wrap="square" rtlCol="0">
              <a:spAutoFit/>
            </a:bodyPr>
            <a:lstStyle/>
            <a:p>
              <a:pPr algn="ctr"/>
              <a:r>
                <a:rPr lang="de-DE" sz="1400" dirty="0" err="1">
                  <a:solidFill>
                    <a:schemeClr val="accent3">
                      <a:lumMod val="50000"/>
                    </a:schemeClr>
                  </a:solidFill>
                </a:rPr>
                <a:t>containing</a:t>
              </a:r>
              <a:endParaRPr lang="en-US" sz="1400" dirty="0">
                <a:solidFill>
                  <a:schemeClr val="accent3">
                    <a:lumMod val="50000"/>
                  </a:schemeClr>
                </a:solidFill>
              </a:endParaRPr>
            </a:p>
          </p:txBody>
        </p:sp>
      </p:grpSp>
      <p:sp>
        <p:nvSpPr>
          <p:cNvPr id="17" name="Obj. em">
            <a:extLst>
              <a:ext uri="{FF2B5EF4-FFF2-40B4-BE49-F238E27FC236}">
                <a16:creationId xmlns:a16="http://schemas.microsoft.com/office/drawing/2014/main" id="{9FE182E8-5C7A-D930-F677-CF5F432AA3D0}"/>
              </a:ext>
            </a:extLst>
          </p:cNvPr>
          <p:cNvSpPr/>
          <p:nvPr/>
        </p:nvSpPr>
        <p:spPr>
          <a:xfrm>
            <a:off x="932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solidFill>
              </a:rPr>
              <a:t>Object</a:t>
            </a:r>
            <a:endParaRPr lang="de-DE" sz="1600" b="1" dirty="0">
              <a:solidFill>
                <a:schemeClr val="bg1"/>
              </a:solidFill>
            </a:endParaRPr>
          </a:p>
          <a:p>
            <a:pPr algn="ctr"/>
            <a:r>
              <a:rPr lang="de-DE" sz="1600" dirty="0" err="1">
                <a:solidFill>
                  <a:schemeClr val="bg1"/>
                </a:solidFill>
              </a:rPr>
              <a:t>emissions</a:t>
            </a:r>
            <a:endParaRPr lang="en-US" sz="1600" dirty="0">
              <a:solidFill>
                <a:schemeClr val="bg1"/>
              </a:solidFill>
            </a:endParaRPr>
          </a:p>
        </p:txBody>
      </p:sp>
      <p:sp>
        <p:nvSpPr>
          <p:cNvPr id="16" name="Total ev. em">
            <a:extLst>
              <a:ext uri="{FF2B5EF4-FFF2-40B4-BE49-F238E27FC236}">
                <a16:creationId xmlns:a16="http://schemas.microsoft.com/office/drawing/2014/main" id="{2FCFABEC-DBF4-1970-7AA8-B4206EFA1054}"/>
              </a:ext>
            </a:extLst>
          </p:cNvPr>
          <p:cNvSpPr/>
          <p:nvPr/>
        </p:nvSpPr>
        <p:spPr>
          <a:xfrm>
            <a:off x="932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Total </a:t>
            </a:r>
            <a:r>
              <a:rPr lang="de-DE" sz="1600" b="1" dirty="0" err="1">
                <a:solidFill>
                  <a:schemeClr val="bg1"/>
                </a:solidFill>
              </a:rPr>
              <a:t>event</a:t>
            </a:r>
            <a:r>
              <a:rPr lang="de-DE" sz="1600" b="1" dirty="0">
                <a:solidFill>
                  <a:schemeClr val="bg1"/>
                </a:solidFill>
              </a:rPr>
              <a:t> </a:t>
            </a:r>
            <a:r>
              <a:rPr lang="de-DE" sz="1600" dirty="0" err="1">
                <a:solidFill>
                  <a:schemeClr val="bg1"/>
                </a:solidFill>
              </a:rPr>
              <a:t>emissions</a:t>
            </a:r>
            <a:endParaRPr lang="en-US" sz="1600" dirty="0">
              <a:solidFill>
                <a:schemeClr val="bg1"/>
              </a:solidFill>
            </a:endParaRPr>
          </a:p>
        </p:txBody>
      </p:sp>
      <p:sp>
        <p:nvSpPr>
          <p:cNvPr id="2" name="Titel">
            <a:extLst>
              <a:ext uri="{FF2B5EF4-FFF2-40B4-BE49-F238E27FC236}">
                <a16:creationId xmlns:a16="http://schemas.microsoft.com/office/drawing/2014/main" id="{E79BF9DA-3465-0D41-8E90-66A1E1804C22}"/>
              </a:ext>
            </a:extLst>
          </p:cNvPr>
          <p:cNvSpPr>
            <a:spLocks noGrp="1"/>
          </p:cNvSpPr>
          <p:nvPr>
            <p:ph type="title"/>
          </p:nvPr>
        </p:nvSpPr>
        <p:spPr/>
        <p:txBody>
          <a:bodyPr/>
          <a:lstStyle/>
          <a:p>
            <a:r>
              <a:rPr lang="en-US" noProof="0" dirty="0"/>
              <a:t> Method Overview</a:t>
            </a:r>
          </a:p>
        </p:txBody>
      </p:sp>
      <p:sp>
        <p:nvSpPr>
          <p:cNvPr id="11" name="Ev. em">
            <a:extLst>
              <a:ext uri="{FF2B5EF4-FFF2-40B4-BE49-F238E27FC236}">
                <a16:creationId xmlns:a16="http://schemas.microsoft.com/office/drawing/2014/main" id="{6AC978CF-A0B5-118C-F71E-56097F748706}"/>
              </a:ext>
            </a:extLst>
          </p:cNvPr>
          <p:cNvSpPr/>
          <p:nvPr/>
        </p:nvSpPr>
        <p:spPr>
          <a:xfrm>
            <a:off x="446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rPr>
              <a:t>Event</a:t>
            </a:r>
            <a:r>
              <a:rPr lang="de-DE" sz="1400" dirty="0">
                <a:solidFill>
                  <a:schemeClr val="bg1"/>
                </a:solidFill>
              </a:rPr>
              <a:t> </a:t>
            </a:r>
            <a:r>
              <a:rPr lang="de-DE" sz="1400" dirty="0" err="1">
                <a:solidFill>
                  <a:schemeClr val="bg1"/>
                </a:solidFill>
              </a:rPr>
              <a:t>Emissions</a:t>
            </a:r>
            <a:endParaRPr lang="en-US" sz="1400" dirty="0">
              <a:solidFill>
                <a:schemeClr val="bg1"/>
              </a:solidFill>
            </a:endParaRPr>
          </a:p>
        </p:txBody>
      </p:sp>
      <p:sp>
        <p:nvSpPr>
          <p:cNvPr id="12" name="E2O em">
            <a:extLst>
              <a:ext uri="{FF2B5EF4-FFF2-40B4-BE49-F238E27FC236}">
                <a16:creationId xmlns:a16="http://schemas.microsoft.com/office/drawing/2014/main" id="{90A9E1C7-928B-756E-ECC2-297BD7AAC111}"/>
              </a:ext>
            </a:extLst>
          </p:cNvPr>
          <p:cNvSpPr/>
          <p:nvPr/>
        </p:nvSpPr>
        <p:spPr>
          <a:xfrm>
            <a:off x="446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rPr>
              <a:t>E2O</a:t>
            </a:r>
            <a:r>
              <a:rPr lang="de-DE" sz="1400" dirty="0">
                <a:solidFill>
                  <a:schemeClr val="bg1"/>
                </a:solidFill>
              </a:rPr>
              <a:t> </a:t>
            </a:r>
            <a:r>
              <a:rPr lang="de-DE" sz="1400" dirty="0" err="1">
                <a:solidFill>
                  <a:schemeClr val="bg1"/>
                </a:solidFill>
              </a:rPr>
              <a:t>Emissions</a:t>
            </a:r>
            <a:endParaRPr lang="en-US" sz="1400" dirty="0">
              <a:solidFill>
                <a:schemeClr val="bg1"/>
              </a:solidFill>
            </a:endParaRPr>
          </a:p>
        </p:txBody>
      </p:sp>
      <p:sp>
        <p:nvSpPr>
          <p:cNvPr id="6" name="Phase 1 chevron">
            <a:extLst>
              <a:ext uri="{FF2B5EF4-FFF2-40B4-BE49-F238E27FC236}">
                <a16:creationId xmlns:a16="http://schemas.microsoft.com/office/drawing/2014/main" id="{6B1DE8CF-400D-2DA5-C2D0-E00D244B0099}"/>
              </a:ext>
            </a:extLst>
          </p:cNvPr>
          <p:cNvSpPr/>
          <p:nvPr/>
        </p:nvSpPr>
        <p:spPr>
          <a:xfrm>
            <a:off x="1260000" y="1800000"/>
            <a:ext cx="3600000" cy="2520000"/>
          </a:xfrm>
          <a:prstGeom prst="chevron">
            <a:avLst>
              <a:gd name="adj" fmla="val 17901"/>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t"/>
          <a:lstStyle/>
          <a:p>
            <a:r>
              <a:rPr lang="de-DE" b="1" dirty="0">
                <a:solidFill>
                  <a:schemeClr val="tx1">
                    <a:lumMod val="50000"/>
                    <a:lumOff val="50000"/>
                  </a:schemeClr>
                </a:solidFill>
              </a:rPr>
              <a:t>Emission </a:t>
            </a:r>
            <a:r>
              <a:rPr lang="de-DE" b="1" dirty="0" err="1">
                <a:solidFill>
                  <a:schemeClr val="tx1">
                    <a:lumMod val="50000"/>
                    <a:lumOff val="50000"/>
                  </a:schemeClr>
                </a:solidFill>
              </a:rPr>
              <a:t>Estimation</a:t>
            </a:r>
            <a:endParaRPr lang="de-DE" b="1" dirty="0">
              <a:solidFill>
                <a:schemeClr val="tx1">
                  <a:lumMod val="50000"/>
                  <a:lumOff val="50000"/>
                </a:schemeClr>
              </a:solidFill>
            </a:endParaRPr>
          </a:p>
          <a:p>
            <a:endParaRPr lang="de-DE" b="1" dirty="0">
              <a:solidFill>
                <a:schemeClr val="tx1"/>
              </a:solidFill>
            </a:endParaRPr>
          </a:p>
          <a:p>
            <a:pPr marL="285750" indent="-285750">
              <a:buFont typeface="Arial" panose="020B0604020202020204" pitchFamily="34" charset="0"/>
              <a:buChar char="•"/>
            </a:pPr>
            <a:r>
              <a:rPr lang="de-DE" dirty="0" err="1">
                <a:solidFill>
                  <a:schemeClr val="tx1"/>
                </a:solidFill>
              </a:rPr>
              <a:t>Define</a:t>
            </a:r>
            <a:r>
              <a:rPr lang="de-DE" dirty="0">
                <a:solidFill>
                  <a:schemeClr val="tx1"/>
                </a:solidFill>
              </a:rPr>
              <a:t> </a:t>
            </a:r>
            <a:r>
              <a:rPr lang="de-DE" dirty="0" err="1">
                <a:solidFill>
                  <a:schemeClr val="tx1"/>
                </a:solidFill>
              </a:rPr>
              <a:t>emission</a:t>
            </a:r>
            <a:r>
              <a:rPr lang="de-DE" dirty="0">
                <a:solidFill>
                  <a:schemeClr val="tx1"/>
                </a:solidFill>
              </a:rPr>
              <a:t> </a:t>
            </a:r>
            <a:r>
              <a:rPr lang="de-DE" dirty="0" err="1">
                <a:solidFill>
                  <a:schemeClr val="tx1"/>
                </a:solidFill>
              </a:rPr>
              <a:t>rules</a:t>
            </a:r>
            <a:endParaRPr lang="de-DE" dirty="0">
              <a:solidFill>
                <a:schemeClr val="tx1"/>
              </a:solidFill>
            </a:endParaRPr>
          </a:p>
          <a:p>
            <a:pPr marL="285750" indent="-285750">
              <a:buFont typeface="Arial" panose="020B0604020202020204" pitchFamily="34" charset="0"/>
              <a:buChar char="•"/>
            </a:pPr>
            <a:endParaRPr lang="de-DE" dirty="0">
              <a:solidFill>
                <a:schemeClr val="tx1"/>
              </a:solidFill>
            </a:endParaRPr>
          </a:p>
          <a:p>
            <a:pPr marL="285750" indent="-285750">
              <a:buFont typeface="Arial" panose="020B0604020202020204" pitchFamily="34" charset="0"/>
              <a:buChar char="•"/>
            </a:pPr>
            <a:r>
              <a:rPr lang="de-DE" dirty="0" err="1">
                <a:solidFill>
                  <a:schemeClr val="tx1"/>
                </a:solidFill>
              </a:rPr>
              <a:t>Compute</a:t>
            </a:r>
            <a:r>
              <a:rPr lang="de-DE" dirty="0">
                <a:solidFill>
                  <a:schemeClr val="tx1"/>
                </a:solidFill>
              </a:rPr>
              <a:t> </a:t>
            </a:r>
            <a:r>
              <a:rPr lang="de-DE" dirty="0" err="1">
                <a:solidFill>
                  <a:schemeClr val="tx1"/>
                </a:solidFill>
              </a:rPr>
              <a:t>emissions</a:t>
            </a:r>
            <a:r>
              <a:rPr lang="de-DE" dirty="0">
                <a:solidFill>
                  <a:schemeClr val="tx1"/>
                </a:solidFill>
              </a:rPr>
              <a:t> </a:t>
            </a:r>
            <a:r>
              <a:rPr lang="de-DE" dirty="0" err="1">
                <a:solidFill>
                  <a:schemeClr val="tx1"/>
                </a:solidFill>
              </a:rPr>
              <a:t>based</a:t>
            </a:r>
            <a:r>
              <a:rPr lang="de-DE" dirty="0">
                <a:solidFill>
                  <a:schemeClr val="tx1"/>
                </a:solidFill>
              </a:rPr>
              <a:t> on </a:t>
            </a:r>
            <a:r>
              <a:rPr lang="de-DE" dirty="0" err="1">
                <a:solidFill>
                  <a:schemeClr val="tx1"/>
                </a:solidFill>
              </a:rPr>
              <a:t>data</a:t>
            </a:r>
            <a:r>
              <a:rPr lang="de-DE" dirty="0">
                <a:solidFill>
                  <a:schemeClr val="tx1"/>
                </a:solidFill>
              </a:rPr>
              <a:t> </a:t>
            </a:r>
            <a:r>
              <a:rPr lang="de-DE" dirty="0" err="1">
                <a:solidFill>
                  <a:schemeClr val="tx1"/>
                </a:solidFill>
              </a:rPr>
              <a:t>from</a:t>
            </a:r>
            <a:r>
              <a:rPr lang="de-DE" dirty="0">
                <a:solidFill>
                  <a:schemeClr val="tx1"/>
                </a:solidFill>
              </a:rPr>
              <a:t> OCEL</a:t>
            </a:r>
          </a:p>
          <a:p>
            <a:endParaRPr lang="de-DE" b="1" dirty="0">
              <a:solidFill>
                <a:schemeClr val="tx1"/>
              </a:solidFill>
            </a:endParaRPr>
          </a:p>
          <a:p>
            <a:endParaRPr lang="de-DE" dirty="0">
              <a:solidFill>
                <a:schemeClr val="tx1"/>
              </a:solidFill>
            </a:endParaRPr>
          </a:p>
        </p:txBody>
      </p:sp>
      <p:sp>
        <p:nvSpPr>
          <p:cNvPr id="10" name="Phase 2 chevron">
            <a:extLst>
              <a:ext uri="{FF2B5EF4-FFF2-40B4-BE49-F238E27FC236}">
                <a16:creationId xmlns:a16="http://schemas.microsoft.com/office/drawing/2014/main" id="{8AA3C855-BD3B-5FA0-2255-A859FC49BED7}"/>
              </a:ext>
            </a:extLst>
          </p:cNvPr>
          <p:cNvSpPr/>
          <p:nvPr/>
        </p:nvSpPr>
        <p:spPr>
          <a:xfrm>
            <a:off x="6120000" y="1800000"/>
            <a:ext cx="3600000" cy="2520000"/>
          </a:xfrm>
          <a:prstGeom prst="chevron">
            <a:avLst>
              <a:gd name="adj" fmla="val 17901"/>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t"/>
          <a:lstStyle/>
          <a:p>
            <a:r>
              <a:rPr lang="de-DE" b="1" dirty="0">
                <a:solidFill>
                  <a:schemeClr val="tx1">
                    <a:lumMod val="50000"/>
                    <a:lumOff val="50000"/>
                  </a:schemeClr>
                </a:solidFill>
              </a:rPr>
              <a:t>Emission </a:t>
            </a:r>
            <a:r>
              <a:rPr lang="de-DE" b="1" dirty="0" err="1">
                <a:solidFill>
                  <a:schemeClr val="tx1">
                    <a:lumMod val="50000"/>
                    <a:lumOff val="50000"/>
                  </a:schemeClr>
                </a:solidFill>
              </a:rPr>
              <a:t>Allocation</a:t>
            </a:r>
            <a:endParaRPr lang="de-DE" b="1" dirty="0">
              <a:solidFill>
                <a:schemeClr val="tx1">
                  <a:lumMod val="50000"/>
                  <a:lumOff val="50000"/>
                </a:schemeClr>
              </a:solidFill>
            </a:endParaRPr>
          </a:p>
          <a:p>
            <a:endParaRPr lang="de-DE" dirty="0">
              <a:solidFill>
                <a:schemeClr val="tx1"/>
              </a:solidFill>
            </a:endParaRPr>
          </a:p>
          <a:p>
            <a:pPr marL="285750" indent="-285750">
              <a:buFont typeface="Arial" panose="020B0604020202020204" pitchFamily="34" charset="0"/>
              <a:buChar char="•"/>
            </a:pPr>
            <a:r>
              <a:rPr lang="de-DE" dirty="0">
                <a:solidFill>
                  <a:schemeClr val="tx1"/>
                </a:solidFill>
              </a:rPr>
              <a:t>Aggregate per </a:t>
            </a:r>
            <a:r>
              <a:rPr lang="de-DE" dirty="0" err="1">
                <a:solidFill>
                  <a:schemeClr val="tx1"/>
                </a:solidFill>
              </a:rPr>
              <a:t>event</a:t>
            </a:r>
            <a:endParaRPr lang="de-DE" dirty="0">
              <a:solidFill>
                <a:schemeClr val="tx1"/>
              </a:solidFill>
            </a:endParaRPr>
          </a:p>
          <a:p>
            <a:pPr marL="285750" indent="-285750">
              <a:buFont typeface="Arial" panose="020B0604020202020204" pitchFamily="34" charset="0"/>
              <a:buChar char="•"/>
            </a:pPr>
            <a:endParaRPr lang="de-DE" dirty="0">
              <a:solidFill>
                <a:schemeClr val="tx1"/>
              </a:solidFill>
            </a:endParaRPr>
          </a:p>
          <a:p>
            <a:pPr marL="285750" indent="-285750">
              <a:buFont typeface="Arial" panose="020B0604020202020204" pitchFamily="34" charset="0"/>
              <a:buChar char="•"/>
            </a:pPr>
            <a:r>
              <a:rPr lang="de-DE" dirty="0" err="1">
                <a:solidFill>
                  <a:schemeClr val="tx1"/>
                </a:solidFill>
              </a:rPr>
              <a:t>Allocate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objects</a:t>
            </a:r>
            <a:endParaRPr lang="de-DE" dirty="0">
              <a:solidFill>
                <a:schemeClr val="tx1"/>
              </a:solidFill>
            </a:endParaRPr>
          </a:p>
        </p:txBody>
      </p:sp>
      <p:sp>
        <p:nvSpPr>
          <p:cNvPr id="7" name="Phase 1">
            <a:extLst>
              <a:ext uri="{FF2B5EF4-FFF2-40B4-BE49-F238E27FC236}">
                <a16:creationId xmlns:a16="http://schemas.microsoft.com/office/drawing/2014/main" id="{3E108085-B1D3-4AF4-C7D6-A400A88C01D0}"/>
              </a:ext>
            </a:extLst>
          </p:cNvPr>
          <p:cNvSpPr/>
          <p:nvPr/>
        </p:nvSpPr>
        <p:spPr>
          <a:xfrm>
            <a:off x="1260000" y="1260000"/>
            <a:ext cx="315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1</a:t>
            </a:r>
            <a:endParaRPr lang="en-US" dirty="0">
              <a:solidFill>
                <a:schemeClr val="tx1">
                  <a:lumMod val="50000"/>
                  <a:lumOff val="50000"/>
                </a:schemeClr>
              </a:solidFill>
            </a:endParaRPr>
          </a:p>
        </p:txBody>
      </p:sp>
      <p:sp>
        <p:nvSpPr>
          <p:cNvPr id="13" name="Phase 2">
            <a:extLst>
              <a:ext uri="{FF2B5EF4-FFF2-40B4-BE49-F238E27FC236}">
                <a16:creationId xmlns:a16="http://schemas.microsoft.com/office/drawing/2014/main" id="{8F324F3E-590D-346C-4AE4-02C297757E54}"/>
              </a:ext>
            </a:extLst>
          </p:cNvPr>
          <p:cNvSpPr/>
          <p:nvPr/>
        </p:nvSpPr>
        <p:spPr>
          <a:xfrm>
            <a:off x="6120000" y="1260000"/>
            <a:ext cx="315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2</a:t>
            </a:r>
            <a:endParaRPr lang="en-US" dirty="0">
              <a:solidFill>
                <a:schemeClr val="tx1">
                  <a:lumMod val="50000"/>
                  <a:lumOff val="50000"/>
                </a:schemeClr>
              </a:solidFill>
            </a:endParaRPr>
          </a:p>
        </p:txBody>
      </p:sp>
      <p:pic>
        <p:nvPicPr>
          <p:cNvPr id="14" name="OCEAn">
            <a:extLst>
              <a:ext uri="{FF2B5EF4-FFF2-40B4-BE49-F238E27FC236}">
                <a16:creationId xmlns:a16="http://schemas.microsoft.com/office/drawing/2014/main" id="{076DBCF8-520C-FCD7-C6E2-2DB1B828CBD7}"/>
              </a:ext>
            </a:extLst>
          </p:cNvPr>
          <p:cNvPicPr>
            <a:picLocks noChangeAspect="1"/>
          </p:cNvPicPr>
          <p:nvPr/>
        </p:nvPicPr>
        <p:blipFill>
          <a:blip r:embed="rId6"/>
          <a:stretch>
            <a:fillRect/>
          </a:stretch>
        </p:blipFill>
        <p:spPr>
          <a:xfrm>
            <a:off x="1642694" y="4520268"/>
            <a:ext cx="882587" cy="1077732"/>
          </a:xfrm>
          <a:prstGeom prst="rect">
            <a:avLst/>
          </a:prstGeom>
        </p:spPr>
      </p:pic>
      <p:sp>
        <p:nvSpPr>
          <p:cNvPr id="15" name="Rechteck 28">
            <a:extLst>
              <a:ext uri="{FF2B5EF4-FFF2-40B4-BE49-F238E27FC236}">
                <a16:creationId xmlns:a16="http://schemas.microsoft.com/office/drawing/2014/main" id="{B6DF3975-2F36-C506-4715-86E4CC42120D}"/>
              </a:ext>
            </a:extLst>
          </p:cNvPr>
          <p:cNvSpPr/>
          <p:nvPr/>
        </p:nvSpPr>
        <p:spPr>
          <a:xfrm>
            <a:off x="2756818" y="4500000"/>
            <a:ext cx="2787182" cy="1347132"/>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1950" indent="-200025"/>
            <a:r>
              <a:rPr lang="de-DE" dirty="0">
                <a:solidFill>
                  <a:schemeClr val="tx1"/>
                </a:solidFill>
              </a:rPr>
              <a:t>Web App </a:t>
            </a:r>
            <a:r>
              <a:rPr lang="de-DE" dirty="0" err="1">
                <a:solidFill>
                  <a:schemeClr val="tx1"/>
                </a:solidFill>
              </a:rPr>
              <a:t>for</a:t>
            </a:r>
            <a:r>
              <a:rPr lang="de-DE" dirty="0">
                <a:solidFill>
                  <a:schemeClr val="tx1"/>
                </a:solidFill>
              </a:rPr>
              <a:t> …</a:t>
            </a:r>
          </a:p>
          <a:p>
            <a:pPr marL="361950" indent="-200025">
              <a:buFont typeface="Arial" panose="020B0604020202020204" pitchFamily="34" charset="0"/>
              <a:buChar char="•"/>
            </a:pPr>
            <a:r>
              <a:rPr lang="en-GB" sz="1600" dirty="0">
                <a:solidFill>
                  <a:schemeClr val="tx1"/>
                </a:solidFill>
              </a:rPr>
              <a:t>practical application</a:t>
            </a:r>
          </a:p>
          <a:p>
            <a:pPr marL="361950" indent="-200025">
              <a:buFont typeface="Arial" panose="020B0604020202020204" pitchFamily="34" charset="0"/>
              <a:buChar char="•"/>
            </a:pPr>
            <a:r>
              <a:rPr lang="en-GB" sz="1600" dirty="0">
                <a:solidFill>
                  <a:schemeClr val="tx1"/>
                </a:solidFill>
              </a:rPr>
              <a:t>supporting research on OCPM for sustainability</a:t>
            </a:r>
          </a:p>
        </p:txBody>
      </p:sp>
      <p:sp>
        <p:nvSpPr>
          <p:cNvPr id="18" name="Arrow: Right 29">
            <a:extLst>
              <a:ext uri="{FF2B5EF4-FFF2-40B4-BE49-F238E27FC236}">
                <a16:creationId xmlns:a16="http://schemas.microsoft.com/office/drawing/2014/main" id="{AC538F8D-7910-2A25-1F6A-68F36C1DE9B4}"/>
              </a:ext>
            </a:extLst>
          </p:cNvPr>
          <p:cNvSpPr/>
          <p:nvPr/>
        </p:nvSpPr>
        <p:spPr>
          <a:xfrm>
            <a:off x="384000" y="4855116"/>
            <a:ext cx="882587" cy="397487"/>
          </a:xfrm>
          <a:prstGeom prst="rightArrow">
            <a:avLst/>
          </a:prstGeom>
          <a:solidFill>
            <a:schemeClr val="accent3"/>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8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childTnLst>
                                </p:cTn>
                              </p:par>
                              <p:par>
                                <p:cTn id="49" presetID="1" presetClass="entr" presetSubtype="0" fill="hold" grpId="0" nodeType="withEffect" nodePh="1">
                                  <p:stCondLst>
                                    <p:cond delay="0"/>
                                  </p:stCondLst>
                                  <p:endCondLst>
                                    <p:cond evt="begin" delay="0">
                                      <p:tn val="49"/>
                                    </p:cond>
                                  </p:end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7" grpId="0" animBg="1"/>
      <p:bldP spid="16" grpId="0" animBg="1"/>
      <p:bldP spid="11" grpId="0" animBg="1"/>
      <p:bldP spid="12" grpId="0" animBg="1"/>
      <p:bldP spid="6" grpId="0" animBg="1"/>
      <p:bldP spid="10" grpId="0" animBg="1"/>
      <p:bldP spid="7" grpId="0"/>
      <p:bldP spid="13" grpId="0"/>
      <p:bldP spid="15"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C19DA-B44B-07DC-4DEA-66FE737C6E46}"/>
              </a:ext>
            </a:extLst>
          </p:cNvPr>
          <p:cNvSpPr>
            <a:spLocks noGrp="1"/>
          </p:cNvSpPr>
          <p:nvPr>
            <p:ph type="title"/>
          </p:nvPr>
        </p:nvSpPr>
        <p:spPr/>
        <p:txBody>
          <a:bodyPr/>
          <a:lstStyle/>
          <a:p>
            <a:r>
              <a:rPr lang="en-US" noProof="0" dirty="0"/>
              <a:t>References</a:t>
            </a:r>
          </a:p>
        </p:txBody>
      </p:sp>
      <p:sp>
        <p:nvSpPr>
          <p:cNvPr id="4" name="Textplatzhalter 3">
            <a:extLst>
              <a:ext uri="{FF2B5EF4-FFF2-40B4-BE49-F238E27FC236}">
                <a16:creationId xmlns:a16="http://schemas.microsoft.com/office/drawing/2014/main" id="{BAAF87A4-6D74-51B7-04CC-4963B48EB5AD}"/>
              </a:ext>
            </a:extLst>
          </p:cNvPr>
          <p:cNvSpPr>
            <a:spLocks noGrp="1"/>
          </p:cNvSpPr>
          <p:nvPr>
            <p:ph type="body" sz="quarter" idx="12"/>
          </p:nvPr>
        </p:nvSpPr>
        <p:spPr/>
        <p:txBody>
          <a:bodyPr/>
          <a:lstStyle/>
          <a:p>
            <a:r>
              <a:rPr lang="en-US" sz="1400" noProof="0" dirty="0"/>
              <a:t>[1] L Brehm et al.: </a:t>
            </a:r>
            <a:r>
              <a:rPr lang="en-US" sz="1400" noProof="0" dirty="0">
                <a:hlinkClick r:id="rId2"/>
              </a:rPr>
              <a:t>Process Mining for Carbon Accounting: An Analysis of Requirements and Potentials</a:t>
            </a:r>
            <a:r>
              <a:rPr lang="en-US" sz="1400" noProof="0" dirty="0"/>
              <a:t>. 2022</a:t>
            </a:r>
          </a:p>
          <a:p>
            <a:r>
              <a:rPr lang="en-US" sz="1400" noProof="0" dirty="0"/>
              <a:t>[2] C Ortmeier et al.: </a:t>
            </a:r>
            <a:r>
              <a:rPr lang="en-US" sz="1400" noProof="0" dirty="0">
                <a:hlinkClick r:id="rId3"/>
              </a:rPr>
              <a:t>Framework for the integration of Process Mining into Life Cycle Assessment</a:t>
            </a:r>
            <a:r>
              <a:rPr lang="en-US" sz="1400" noProof="0" dirty="0"/>
              <a:t>. In: Procedia CIRP, 98:163-168, 2021</a:t>
            </a:r>
          </a:p>
          <a:p>
            <a:r>
              <a:rPr lang="en-US" sz="1400" noProof="0" dirty="0"/>
              <a:t>[3] N Graves et al.: </a:t>
            </a:r>
            <a:r>
              <a:rPr lang="en-US" sz="1400" noProof="0" dirty="0" err="1">
                <a:hlinkClick r:id="rId4"/>
              </a:rPr>
              <a:t>ReThink</a:t>
            </a:r>
            <a:r>
              <a:rPr lang="en-US" sz="1400" noProof="0" dirty="0">
                <a:hlinkClick r:id="rId4"/>
              </a:rPr>
              <a:t> Your Processes! A Review of Process Mining for Sustainability</a:t>
            </a:r>
            <a:r>
              <a:rPr lang="en-US" sz="1400" noProof="0" dirty="0"/>
              <a:t>. In: ICT4S, pages 164-175, Rennes, France, 2023</a:t>
            </a:r>
          </a:p>
          <a:p>
            <a:r>
              <a:rPr lang="en-US" sz="1400" noProof="0" dirty="0"/>
              <a:t>[4] “Emission intensity of diesel (without biofuel content) per liter used in vehicle” – </a:t>
            </a:r>
            <a:r>
              <a:rPr lang="en-US" sz="1400" noProof="0" dirty="0" err="1"/>
              <a:t>climatiq</a:t>
            </a:r>
            <a:r>
              <a:rPr lang="en-US" sz="1400" noProof="0" dirty="0"/>
              <a:t> / GEMIS (</a:t>
            </a:r>
            <a:r>
              <a:rPr lang="en-US" sz="1400" noProof="0" dirty="0">
                <a:hlinkClick r:id="rId5"/>
              </a:rPr>
              <a:t>https://www.climatiq.io/data/emission-factor/d56128ea-76e5-4a31-a6fe-b5e1ed855e52</a:t>
            </a:r>
            <a:r>
              <a:rPr lang="en-US" sz="1400" noProof="0" dirty="0"/>
              <a:t>, accessed Oct 7</a:t>
            </a:r>
            <a:r>
              <a:rPr lang="en-US" sz="1400" baseline="30000" noProof="0" dirty="0"/>
              <a:t>th</a:t>
            </a:r>
            <a:r>
              <a:rPr lang="en-US" sz="1400" noProof="0" dirty="0"/>
              <a:t>, 2024)</a:t>
            </a:r>
          </a:p>
          <a:p>
            <a:r>
              <a:rPr lang="en-US" sz="1400" noProof="0" dirty="0"/>
              <a:t>[5] </a:t>
            </a:r>
            <a:r>
              <a:rPr lang="en-US" sz="1400" noProof="0" dirty="0" err="1"/>
              <a:t>Celonis</a:t>
            </a:r>
            <a:r>
              <a:rPr lang="en-US" sz="1400" noProof="0" dirty="0"/>
              <a:t> SE: </a:t>
            </a:r>
            <a:r>
              <a:rPr lang="en-US" sz="1400" noProof="0" dirty="0" err="1">
                <a:hlinkClick r:id="rId6"/>
              </a:rPr>
              <a:t>Celonis</a:t>
            </a:r>
            <a:r>
              <a:rPr lang="en-US" sz="1400" noProof="0" dirty="0">
                <a:hlinkClick r:id="rId6"/>
              </a:rPr>
              <a:t>’ New Material Emissions App Uses the Power of Process Intelligence to Simplify Scope 3 Reporting</a:t>
            </a:r>
            <a:r>
              <a:rPr lang="en-US" sz="1400" noProof="0" dirty="0"/>
              <a:t>. 2023</a:t>
            </a:r>
          </a:p>
          <a:p>
            <a:r>
              <a:rPr lang="en-US" sz="1400" noProof="0" dirty="0"/>
              <a:t>[6] A </a:t>
            </a:r>
            <a:r>
              <a:rPr lang="en-US" sz="1400" noProof="0" dirty="0" err="1"/>
              <a:t>Berzl</a:t>
            </a:r>
            <a:r>
              <a:rPr lang="en-US" sz="1400" noProof="0" dirty="0"/>
              <a:t>: </a:t>
            </a:r>
            <a:r>
              <a:rPr lang="en-US" sz="1400" noProof="0" dirty="0">
                <a:hlinkClick r:id="rId7"/>
              </a:rPr>
              <a:t>Building a product to reduce emissions with every process step</a:t>
            </a:r>
            <a:r>
              <a:rPr lang="en-US" sz="1400" noProof="0" dirty="0"/>
              <a:t>. 2022</a:t>
            </a:r>
          </a:p>
          <a:p>
            <a:r>
              <a:rPr lang="en-US" sz="1400" noProof="0" dirty="0"/>
              <a:t>[7] A Fritsch et al.: </a:t>
            </a:r>
            <a:r>
              <a:rPr lang="en-US" sz="1400" noProof="0" dirty="0">
                <a:hlinkClick r:id="rId8"/>
              </a:rPr>
              <a:t>Scope 3 Data in Electronics Supply Chains</a:t>
            </a:r>
            <a:r>
              <a:rPr lang="en-US" sz="1400" noProof="0" dirty="0"/>
              <a:t>. 2023</a:t>
            </a:r>
          </a:p>
          <a:p>
            <a:r>
              <a:rPr lang="en-US" sz="1400" dirty="0"/>
              <a:t>[8] A </a:t>
            </a:r>
            <a:r>
              <a:rPr lang="en-US" sz="1400" dirty="0" err="1"/>
              <a:t>Berti</a:t>
            </a:r>
            <a:r>
              <a:rPr lang="en-US" sz="1400" dirty="0"/>
              <a:t> et al.: OCEL (Object-Centric Event Logs) 2.0 Specification. 2023</a:t>
            </a:r>
            <a:endParaRPr lang="en-US" sz="1400" noProof="0" dirty="0"/>
          </a:p>
          <a:p>
            <a:endParaRPr lang="en-US" sz="1400" noProof="0" dirty="0"/>
          </a:p>
          <a:p>
            <a:r>
              <a:rPr lang="en-US" sz="1400" dirty="0"/>
              <a:t>Datasets:</a:t>
            </a:r>
          </a:p>
          <a:p>
            <a:r>
              <a:rPr lang="en-US" sz="1400" noProof="0" dirty="0"/>
              <a:t>[9] </a:t>
            </a:r>
            <a:r>
              <a:rPr lang="en-US" sz="1400" dirty="0"/>
              <a:t>B </a:t>
            </a:r>
            <a:r>
              <a:rPr lang="en-US" sz="1400" dirty="0" err="1"/>
              <a:t>Knopp</a:t>
            </a:r>
            <a:r>
              <a:rPr lang="en-US" sz="1400" dirty="0"/>
              <a:t>, WMP van der Aalst: </a:t>
            </a:r>
            <a:r>
              <a:rPr lang="en-US" sz="1400" dirty="0">
                <a:hlinkClick r:id="rId9"/>
              </a:rPr>
              <a:t>Order Management Object-centric Event Log in OCEL 2.0 Standard</a:t>
            </a:r>
            <a:r>
              <a:rPr lang="en-US" sz="1400" dirty="0"/>
              <a:t>. 2023</a:t>
            </a:r>
            <a:endParaRPr lang="en-US" sz="1400" noProof="0" dirty="0"/>
          </a:p>
          <a:p>
            <a:r>
              <a:rPr lang="en-US" sz="1400" dirty="0"/>
              <a:t>[10] </a:t>
            </a:r>
            <a:r>
              <a:rPr lang="fr-FR" sz="1400" dirty="0"/>
              <a:t>B </a:t>
            </a:r>
            <a:r>
              <a:rPr lang="fr-FR" sz="1400" dirty="0" err="1"/>
              <a:t>Knopp</a:t>
            </a:r>
            <a:r>
              <a:rPr lang="fr-FR" sz="1400" dirty="0"/>
              <a:t> et al.: </a:t>
            </a:r>
            <a:r>
              <a:rPr lang="fr-FR" sz="1400" dirty="0">
                <a:hlinkClick r:id="rId10"/>
              </a:rPr>
              <a:t>Container </a:t>
            </a:r>
            <a:r>
              <a:rPr lang="fr-FR" sz="1400" dirty="0" err="1">
                <a:hlinkClick r:id="rId10"/>
              </a:rPr>
              <a:t>Logistics</a:t>
            </a:r>
            <a:r>
              <a:rPr lang="fr-FR" sz="1400" dirty="0">
                <a:hlinkClick r:id="rId10"/>
              </a:rPr>
              <a:t> Object-</a:t>
            </a:r>
            <a:r>
              <a:rPr lang="fr-FR" sz="1400" dirty="0" err="1">
                <a:hlinkClick r:id="rId10"/>
              </a:rPr>
              <a:t>centric</a:t>
            </a:r>
            <a:r>
              <a:rPr lang="fr-FR" sz="1400" dirty="0">
                <a:hlinkClick r:id="rId10"/>
              </a:rPr>
              <a:t> Event Log</a:t>
            </a:r>
            <a:r>
              <a:rPr lang="fr-FR" sz="1400" dirty="0"/>
              <a:t>. 2023</a:t>
            </a:r>
            <a:endParaRPr lang="en-US" sz="1400" dirty="0"/>
          </a:p>
          <a:p>
            <a:r>
              <a:rPr lang="en-US" sz="1400" noProof="0" dirty="0"/>
              <a:t>[11] </a:t>
            </a:r>
            <a:r>
              <a:rPr lang="en-US" sz="1400" dirty="0"/>
              <a:t>G Park, L </a:t>
            </a:r>
            <a:r>
              <a:rPr lang="en-US" sz="1400" dirty="0" err="1"/>
              <a:t>Tacke</a:t>
            </a:r>
            <a:r>
              <a:rPr lang="en-US" sz="1400" dirty="0"/>
              <a:t> </a:t>
            </a:r>
            <a:r>
              <a:rPr lang="en-US" sz="1400" dirty="0" err="1"/>
              <a:t>genannt</a:t>
            </a:r>
            <a:r>
              <a:rPr lang="en-US" sz="1400" dirty="0"/>
              <a:t> Unterberg: </a:t>
            </a:r>
            <a:r>
              <a:rPr lang="en-US" sz="1400" dirty="0">
                <a:hlinkClick r:id="rId11"/>
              </a:rPr>
              <a:t>Procure-To-Payment (P2P) Object-centric Event Log in OCEL 2.0 Standard</a:t>
            </a:r>
            <a:r>
              <a:rPr lang="en-US" sz="1400" dirty="0"/>
              <a:t>. 2023</a:t>
            </a:r>
            <a:endParaRPr lang="en-US" sz="1400" noProof="0" dirty="0"/>
          </a:p>
          <a:p>
            <a:r>
              <a:rPr lang="en-US" sz="1400" dirty="0"/>
              <a:t>[12] M Heinisch, N Graves: </a:t>
            </a:r>
            <a:r>
              <a:rPr lang="en-US" sz="1400" dirty="0" err="1">
                <a:hlinkClick r:id="rId12"/>
              </a:rPr>
              <a:t>sOCEL</a:t>
            </a:r>
            <a:r>
              <a:rPr lang="en-US" sz="1400" dirty="0">
                <a:hlinkClick r:id="rId12"/>
              </a:rPr>
              <a:t> 2.0</a:t>
            </a:r>
            <a:r>
              <a:rPr lang="en-US" sz="1400" dirty="0"/>
              <a:t>. 2024</a:t>
            </a:r>
            <a:endParaRPr lang="en-US" sz="1400" noProof="0" dirty="0"/>
          </a:p>
        </p:txBody>
      </p:sp>
      <p:sp>
        <p:nvSpPr>
          <p:cNvPr id="5" name="Textplatzhalter 4">
            <a:extLst>
              <a:ext uri="{FF2B5EF4-FFF2-40B4-BE49-F238E27FC236}">
                <a16:creationId xmlns:a16="http://schemas.microsoft.com/office/drawing/2014/main" id="{8F35D80D-0B0B-577C-7FA8-082E9EEC9084}"/>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527816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18E09-9E97-7FD0-80DE-97A5B4CEDF93}"/>
              </a:ext>
            </a:extLst>
          </p:cNvPr>
          <p:cNvSpPr>
            <a:spLocks noGrp="1"/>
          </p:cNvSpPr>
          <p:nvPr>
            <p:ph type="title"/>
          </p:nvPr>
        </p:nvSpPr>
        <p:spPr/>
        <p:txBody>
          <a:bodyPr/>
          <a:lstStyle/>
          <a:p>
            <a:r>
              <a:rPr lang="en-US" noProof="0" dirty="0"/>
              <a:t>Emission Rules</a:t>
            </a:r>
          </a:p>
        </p:txBody>
      </p:sp>
      <p:sp>
        <p:nvSpPr>
          <p:cNvPr id="4" name="Textplatzhalter 3">
            <a:extLst>
              <a:ext uri="{FF2B5EF4-FFF2-40B4-BE49-F238E27FC236}">
                <a16:creationId xmlns:a16="http://schemas.microsoft.com/office/drawing/2014/main" id="{5A173FA6-F6CD-2C44-51C2-596D697D7633}"/>
              </a:ext>
            </a:extLst>
          </p:cNvPr>
          <p:cNvSpPr>
            <a:spLocks noGrp="1"/>
          </p:cNvSpPr>
          <p:nvPr>
            <p:ph type="body" sz="quarter" idx="12"/>
          </p:nvPr>
        </p:nvSpPr>
        <p:spPr>
          <a:xfrm>
            <a:off x="383117" y="1684801"/>
            <a:ext cx="6004983" cy="3751263"/>
          </a:xfrm>
        </p:spPr>
        <p:txBody>
          <a:bodyPr/>
          <a:lstStyle/>
          <a:p>
            <a:r>
              <a:rPr lang="en-US" noProof="0" dirty="0"/>
              <a:t>Activity: </a:t>
            </a:r>
            <a:r>
              <a:rPr lang="en-US" i="1" noProof="0" dirty="0"/>
              <a:t>deliver</a:t>
            </a:r>
          </a:p>
          <a:p>
            <a:r>
              <a:rPr lang="en-US" noProof="0" dirty="0"/>
              <a:t>Proportional to: Fuel volume [L]</a:t>
            </a:r>
          </a:p>
          <a:p>
            <a:endParaRPr lang="en-US" noProof="0" dirty="0"/>
          </a:p>
          <a:p>
            <a:r>
              <a:rPr lang="en-US" noProof="0" dirty="0"/>
              <a:t>OCEL Attributes:</a:t>
            </a:r>
          </a:p>
          <a:p>
            <a:endParaRPr lang="en-US" noProof="0" dirty="0"/>
          </a:p>
          <a:p>
            <a:pPr marL="285750" indent="-285750">
              <a:buFont typeface="Arial" panose="020B0604020202020204" pitchFamily="34" charset="0"/>
              <a:buChar char="•"/>
            </a:pPr>
            <a:r>
              <a:rPr lang="en-US" noProof="0" dirty="0"/>
              <a:t>Fuel consumption [L/100km]:</a:t>
            </a:r>
          </a:p>
          <a:p>
            <a:r>
              <a:rPr lang="en-US" noProof="0" dirty="0"/>
              <a:t>				object </a:t>
            </a:r>
            <a:r>
              <a:rPr lang="en-US" noProof="0" dirty="0" err="1"/>
              <a:t>attr</a:t>
            </a:r>
            <a:r>
              <a:rPr lang="en-US" noProof="0" dirty="0"/>
              <a:t>.		</a:t>
            </a:r>
            <a:r>
              <a:rPr lang="en-US" noProof="0" dirty="0">
                <a:solidFill>
                  <a:schemeClr val="bg1">
                    <a:lumMod val="65000"/>
                  </a:schemeClr>
                </a:solidFill>
              </a:rPr>
              <a:t>of </a:t>
            </a:r>
            <a:r>
              <a:rPr lang="en-US" noProof="0" dirty="0">
                <a:solidFill>
                  <a:schemeClr val="accent2">
                    <a:lumMod val="75000"/>
                  </a:schemeClr>
                </a:solidFill>
              </a:rPr>
              <a:t>Vehicle</a:t>
            </a:r>
          </a:p>
          <a:p>
            <a:pPr marL="285750" indent="-285750">
              <a:buFont typeface="Arial" panose="020B0604020202020204" pitchFamily="34" charset="0"/>
              <a:buChar char="•"/>
            </a:pPr>
            <a:endParaRPr lang="en-US" noProof="0" dirty="0"/>
          </a:p>
          <a:p>
            <a:pPr marL="285750" indent="-285750">
              <a:buFont typeface="Arial" panose="020B0604020202020204" pitchFamily="34" charset="0"/>
              <a:buChar char="•"/>
            </a:pPr>
            <a:r>
              <a:rPr lang="en-US" noProof="0" dirty="0"/>
              <a:t>Distance [km]:</a:t>
            </a:r>
          </a:p>
          <a:p>
            <a:r>
              <a:rPr lang="en-US" noProof="0" dirty="0"/>
              <a:t>				event </a:t>
            </a:r>
            <a:r>
              <a:rPr lang="en-US" noProof="0" dirty="0" err="1"/>
              <a:t>attr</a:t>
            </a:r>
            <a:r>
              <a:rPr lang="en-US" noProof="0" dirty="0"/>
              <a:t>.		</a:t>
            </a:r>
            <a:r>
              <a:rPr lang="en-US" noProof="0" dirty="0">
                <a:solidFill>
                  <a:schemeClr val="bg1">
                    <a:lumMod val="65000"/>
                  </a:schemeClr>
                </a:solidFill>
              </a:rPr>
              <a:t>of </a:t>
            </a:r>
            <a:r>
              <a:rPr lang="en-US" i="1" noProof="0" dirty="0">
                <a:solidFill>
                  <a:schemeClr val="tx1">
                    <a:lumMod val="50000"/>
                    <a:lumOff val="50000"/>
                  </a:schemeClr>
                </a:solidFill>
              </a:rPr>
              <a:t>deliver</a:t>
            </a:r>
          </a:p>
          <a:p>
            <a:endParaRPr lang="en-US" noProof="0" dirty="0"/>
          </a:p>
          <a:p>
            <a:r>
              <a:rPr lang="en-US" noProof="0" dirty="0"/>
              <a:t>Multiply with emission factor</a:t>
            </a:r>
          </a:p>
          <a:p>
            <a:endParaRPr lang="en-US" noProof="0" dirty="0"/>
          </a:p>
        </p:txBody>
      </p:sp>
      <p:sp>
        <p:nvSpPr>
          <p:cNvPr id="5" name="Textplatzhalter 4">
            <a:extLst>
              <a:ext uri="{FF2B5EF4-FFF2-40B4-BE49-F238E27FC236}">
                <a16:creationId xmlns:a16="http://schemas.microsoft.com/office/drawing/2014/main" id="{65EEDB3D-72FE-59AE-4293-BC445C3001EF}"/>
              </a:ext>
            </a:extLst>
          </p:cNvPr>
          <p:cNvSpPr>
            <a:spLocks noGrp="1"/>
          </p:cNvSpPr>
          <p:nvPr>
            <p:ph type="body" sz="quarter" idx="14"/>
          </p:nvPr>
        </p:nvSpPr>
        <p:spPr>
          <a:xfrm>
            <a:off x="4699000" y="6230938"/>
            <a:ext cx="3614738" cy="526478"/>
          </a:xfrm>
        </p:spPr>
        <p:txBody>
          <a:bodyPr/>
          <a:lstStyle/>
          <a:p>
            <a:r>
              <a:rPr lang="en-US" noProof="0" dirty="0"/>
              <a:t>[4] “Emission intensity of diesel (without biofuel content) per liter used in vehicle” – GEMIS (</a:t>
            </a:r>
            <a:r>
              <a:rPr lang="en-US" noProof="0" dirty="0">
                <a:hlinkClick r:id="rId4"/>
              </a:rPr>
              <a:t>https://www.climatiq.io/data/emission-factor/d56128ea-76e5-4a31-a6fe-b5e1ed855e52</a:t>
            </a:r>
            <a:r>
              <a:rPr lang="en-US" noProof="0" dirty="0"/>
              <a:t>)</a:t>
            </a:r>
          </a:p>
        </p:txBody>
      </p:sp>
      <p:sp>
        <p:nvSpPr>
          <p:cNvPr id="16" name="Inhaltsplatzhalter 15">
            <a:extLst>
              <a:ext uri="{FF2B5EF4-FFF2-40B4-BE49-F238E27FC236}">
                <a16:creationId xmlns:a16="http://schemas.microsoft.com/office/drawing/2014/main" id="{0B52889C-BE9D-E4A3-EEF7-8A68CC9CD49F}"/>
              </a:ext>
            </a:extLst>
          </p:cNvPr>
          <p:cNvSpPr>
            <a:spLocks noGrp="1"/>
          </p:cNvSpPr>
          <p:nvPr>
            <p:ph idx="1"/>
          </p:nvPr>
        </p:nvSpPr>
        <p:spPr/>
        <p:txBody>
          <a:bodyPr/>
          <a:lstStyle/>
          <a:p>
            <a:r>
              <a:rPr lang="en-US" noProof="0" dirty="0"/>
              <a:t>Logistics – event-level</a:t>
            </a:r>
          </a:p>
        </p:txBody>
      </p:sp>
      <p:grpSp>
        <p:nvGrpSpPr>
          <p:cNvPr id="7" name="Rule img">
            <a:extLst>
              <a:ext uri="{FF2B5EF4-FFF2-40B4-BE49-F238E27FC236}">
                <a16:creationId xmlns:a16="http://schemas.microsoft.com/office/drawing/2014/main" id="{69FE09B0-737F-B61E-0D9A-BD0C42369D61}"/>
              </a:ext>
            </a:extLst>
          </p:cNvPr>
          <p:cNvGrpSpPr/>
          <p:nvPr/>
        </p:nvGrpSpPr>
        <p:grpSpPr>
          <a:xfrm>
            <a:off x="6053611" y="1364969"/>
            <a:ext cx="5226215" cy="3464999"/>
            <a:chOff x="6053611" y="1364969"/>
            <a:chExt cx="5226215" cy="3464999"/>
          </a:xfrm>
        </p:grpSpPr>
        <p:pic>
          <p:nvPicPr>
            <p:cNvPr id="15" name="Grafik 14">
              <a:extLst>
                <a:ext uri="{FF2B5EF4-FFF2-40B4-BE49-F238E27FC236}">
                  <a16:creationId xmlns:a16="http://schemas.microsoft.com/office/drawing/2014/main" id="{8EAA790C-3FF7-8CA9-7D90-5F987B46107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3611" y="1364969"/>
              <a:ext cx="5226215" cy="3464999"/>
            </a:xfrm>
            <a:prstGeom prst="rect">
              <a:avLst/>
            </a:prstGeom>
          </p:spPr>
        </p:pic>
        <p:sp>
          <p:nvSpPr>
            <p:cNvPr id="17" name="Textfeld 16">
              <a:extLst>
                <a:ext uri="{FF2B5EF4-FFF2-40B4-BE49-F238E27FC236}">
                  <a16:creationId xmlns:a16="http://schemas.microsoft.com/office/drawing/2014/main" id="{2E7CC75B-8188-6A9F-6795-5A14D5DC586F}"/>
                </a:ext>
              </a:extLst>
            </p:cNvPr>
            <p:cNvSpPr txBox="1"/>
            <p:nvPr/>
          </p:nvSpPr>
          <p:spPr>
            <a:xfrm>
              <a:off x="6506369" y="2961236"/>
              <a:ext cx="469900" cy="230832"/>
            </a:xfrm>
            <a:prstGeom prst="rect">
              <a:avLst/>
            </a:prstGeom>
            <a:noFill/>
          </p:spPr>
          <p:txBody>
            <a:bodyPr wrap="square" rtlCol="0">
              <a:spAutoFit/>
            </a:bodyPr>
            <a:lstStyle/>
            <a:p>
              <a:pPr algn="ctr"/>
              <a:r>
                <a:rPr lang="de-DE" sz="900" dirty="0">
                  <a:solidFill>
                    <a:schemeClr val="tx1">
                      <a:lumMod val="50000"/>
                      <a:lumOff val="50000"/>
                    </a:schemeClr>
                  </a:solidFill>
                </a:rPr>
                <a:t>[4]</a:t>
              </a:r>
              <a:endParaRPr lang="en-US" sz="900" dirty="0">
                <a:solidFill>
                  <a:schemeClr val="tx1">
                    <a:lumMod val="50000"/>
                    <a:lumOff val="50000"/>
                  </a:schemeClr>
                </a:solidFill>
              </a:endParaRPr>
            </a:p>
          </p:txBody>
        </p:sp>
      </p:grpSp>
    </p:spTree>
    <p:extLst>
      <p:ext uri="{BB962C8B-B14F-4D97-AF65-F5344CB8AC3E}">
        <p14:creationId xmlns:p14="http://schemas.microsoft.com/office/powerpoint/2010/main" val="32175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OCEL">
            <a:extLst>
              <a:ext uri="{FF2B5EF4-FFF2-40B4-BE49-F238E27FC236}">
                <a16:creationId xmlns:a16="http://schemas.microsoft.com/office/drawing/2014/main" id="{E204D800-C1B3-575F-41FE-07404B00D9A9}"/>
              </a:ext>
            </a:extLst>
          </p:cNvPr>
          <p:cNvGrpSpPr/>
          <p:nvPr/>
        </p:nvGrpSpPr>
        <p:grpSpPr>
          <a:xfrm>
            <a:off x="213011" y="2745452"/>
            <a:ext cx="900000" cy="918060"/>
            <a:chOff x="229564" y="2815788"/>
            <a:chExt cx="1080000" cy="1050714"/>
          </a:xfrm>
        </p:grpSpPr>
        <p:sp>
          <p:nvSpPr>
            <p:cNvPr id="25" name="Rechteck 24">
              <a:extLst>
                <a:ext uri="{FF2B5EF4-FFF2-40B4-BE49-F238E27FC236}">
                  <a16:creationId xmlns:a16="http://schemas.microsoft.com/office/drawing/2014/main" id="{E5823EE6-F143-D61D-64C8-C5661D013F8A}"/>
                </a:ext>
              </a:extLst>
            </p:cNvPr>
            <p:cNvSpPr/>
            <p:nvPr/>
          </p:nvSpPr>
          <p:spPr>
            <a:xfrm>
              <a:off x="345616" y="2815788"/>
              <a:ext cx="864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feld 18">
              <a:extLst>
                <a:ext uri="{FF2B5EF4-FFF2-40B4-BE49-F238E27FC236}">
                  <a16:creationId xmlns:a16="http://schemas.microsoft.com/office/drawing/2014/main" id="{F13EB641-FB32-6F75-6330-A41E2CB60D16}"/>
                </a:ext>
              </a:extLst>
            </p:cNvPr>
            <p:cNvSpPr txBox="1"/>
            <p:nvPr/>
          </p:nvSpPr>
          <p:spPr>
            <a:xfrm>
              <a:off x="229564" y="3558725"/>
              <a:ext cx="1080000" cy="307777"/>
            </a:xfrm>
            <a:prstGeom prst="rect">
              <a:avLst/>
            </a:prstGeom>
            <a:noFill/>
          </p:spPr>
          <p:txBody>
            <a:bodyPr wrap="square" rtlCol="0">
              <a:spAutoFit/>
            </a:bodyPr>
            <a:lstStyle/>
            <a:p>
              <a:pPr algn="ctr"/>
              <a:r>
                <a:rPr lang="de-DE" sz="1400" dirty="0"/>
                <a:t>OCEL</a:t>
              </a:r>
              <a:endParaRPr lang="en-US" sz="1400" dirty="0"/>
            </a:p>
          </p:txBody>
        </p:sp>
      </p:grpSp>
      <p:pic>
        <p:nvPicPr>
          <p:cNvPr id="8" name="OCEL icon" descr="Datenbank mit einfarbiger Füllung">
            <a:extLst>
              <a:ext uri="{FF2B5EF4-FFF2-40B4-BE49-F238E27FC236}">
                <a16:creationId xmlns:a16="http://schemas.microsoft.com/office/drawing/2014/main" id="{43340210-23D9-F515-EF94-0C9558FE5F5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91005" y="2774222"/>
            <a:ext cx="720000" cy="560447"/>
          </a:xfrm>
        </p:spPr>
      </p:pic>
      <p:cxnSp>
        <p:nvCxnSpPr>
          <p:cNvPr id="3" name="export arrow">
            <a:extLst>
              <a:ext uri="{FF2B5EF4-FFF2-40B4-BE49-F238E27FC236}">
                <a16:creationId xmlns:a16="http://schemas.microsoft.com/office/drawing/2014/main" id="{A4008682-6200-F306-CAB8-85FE88E2923F}"/>
              </a:ext>
            </a:extLst>
          </p:cNvPr>
          <p:cNvCxnSpPr>
            <a:cxnSpLocks/>
            <a:endCxn id="27" idx="0"/>
          </p:cNvCxnSpPr>
          <p:nvPr/>
        </p:nvCxnSpPr>
        <p:spPr>
          <a:xfrm rot="5400000">
            <a:off x="9477862" y="3804708"/>
            <a:ext cx="1850847" cy="1431"/>
          </a:xfrm>
          <a:prstGeom prst="bentConnector3">
            <a:avLst>
              <a:gd name="adj1" fmla="val 50000"/>
            </a:avLst>
          </a:prstGeom>
          <a:ln w="28575">
            <a:solidFill>
              <a:schemeClr val="accent3">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08E2ACA4-350E-99F6-AF70-3F9E46B9BB6D}"/>
              </a:ext>
            </a:extLst>
          </p:cNvPr>
          <p:cNvSpPr txBox="1"/>
          <p:nvPr/>
        </p:nvSpPr>
        <p:spPr>
          <a:xfrm>
            <a:off x="10402568" y="4252501"/>
            <a:ext cx="924975" cy="307777"/>
          </a:xfrm>
          <a:prstGeom prst="rect">
            <a:avLst/>
          </a:prstGeom>
          <a:noFill/>
        </p:spPr>
        <p:txBody>
          <a:bodyPr wrap="square" rtlCol="0">
            <a:spAutoFit/>
          </a:bodyPr>
          <a:lstStyle/>
          <a:p>
            <a:r>
              <a:rPr lang="en-US" sz="1400" dirty="0">
                <a:solidFill>
                  <a:schemeClr val="accent3">
                    <a:lumMod val="75000"/>
                    <a:alpha val="50000"/>
                  </a:schemeClr>
                </a:solidFill>
              </a:rPr>
              <a:t>export</a:t>
            </a:r>
          </a:p>
        </p:txBody>
      </p:sp>
      <p:grpSp>
        <p:nvGrpSpPr>
          <p:cNvPr id="23" name="sOCEL">
            <a:extLst>
              <a:ext uri="{FF2B5EF4-FFF2-40B4-BE49-F238E27FC236}">
                <a16:creationId xmlns:a16="http://schemas.microsoft.com/office/drawing/2014/main" id="{781214D2-F36F-8B3D-2267-5A4DC614ED4F}"/>
              </a:ext>
            </a:extLst>
          </p:cNvPr>
          <p:cNvGrpSpPr/>
          <p:nvPr/>
        </p:nvGrpSpPr>
        <p:grpSpPr>
          <a:xfrm>
            <a:off x="9862568" y="4788915"/>
            <a:ext cx="1080000" cy="1032313"/>
            <a:chOff x="10236538" y="4755895"/>
            <a:chExt cx="1080000" cy="1032313"/>
          </a:xfrm>
        </p:grpSpPr>
        <p:sp>
          <p:nvSpPr>
            <p:cNvPr id="24" name="Textfeld 23">
              <a:extLst>
                <a:ext uri="{FF2B5EF4-FFF2-40B4-BE49-F238E27FC236}">
                  <a16:creationId xmlns:a16="http://schemas.microsoft.com/office/drawing/2014/main" id="{C8859649-CA14-FA8E-82EE-4989949505BA}"/>
                </a:ext>
              </a:extLst>
            </p:cNvPr>
            <p:cNvSpPr txBox="1"/>
            <p:nvPr/>
          </p:nvSpPr>
          <p:spPr>
            <a:xfrm>
              <a:off x="10314051" y="5480431"/>
              <a:ext cx="924975" cy="307777"/>
            </a:xfrm>
            <a:prstGeom prst="rect">
              <a:avLst/>
            </a:prstGeom>
            <a:noFill/>
          </p:spPr>
          <p:txBody>
            <a:bodyPr wrap="square" rtlCol="0">
              <a:spAutoFit/>
            </a:bodyPr>
            <a:lstStyle/>
            <a:p>
              <a:pPr algn="ctr"/>
              <a:r>
                <a:rPr lang="de-DE" sz="1400" dirty="0">
                  <a:solidFill>
                    <a:schemeClr val="accent3">
                      <a:lumMod val="75000"/>
                      <a:alpha val="50000"/>
                    </a:schemeClr>
                  </a:solidFill>
                </a:rPr>
                <a:t>sOCEL</a:t>
              </a:r>
              <a:endParaRPr lang="en-US" sz="1400" dirty="0">
                <a:solidFill>
                  <a:schemeClr val="accent3">
                    <a:lumMod val="75000"/>
                    <a:alpha val="50000"/>
                  </a:schemeClr>
                </a:solidFill>
              </a:endParaRPr>
            </a:p>
          </p:txBody>
        </p:sp>
        <p:sp>
          <p:nvSpPr>
            <p:cNvPr id="26" name="Rechteck 25">
              <a:extLst>
                <a:ext uri="{FF2B5EF4-FFF2-40B4-BE49-F238E27FC236}">
                  <a16:creationId xmlns:a16="http://schemas.microsoft.com/office/drawing/2014/main" id="{3CA4010B-1AB5-B465-9FF9-9F0FAC9A24D7}"/>
                </a:ext>
              </a:extLst>
            </p:cNvPr>
            <p:cNvSpPr/>
            <p:nvPr/>
          </p:nvSpPr>
          <p:spPr>
            <a:xfrm>
              <a:off x="10236538" y="4755895"/>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grpSp>
      <p:pic>
        <p:nvPicPr>
          <p:cNvPr id="27" name="sOCEL icon" descr="Datenbank mit einfarbiger Füllung">
            <a:extLst>
              <a:ext uri="{FF2B5EF4-FFF2-40B4-BE49-F238E27FC236}">
                <a16:creationId xmlns:a16="http://schemas.microsoft.com/office/drawing/2014/main" id="{E4C461A2-37B7-36B5-5DD3-8323541761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2569" y="4730847"/>
            <a:ext cx="1080000" cy="840671"/>
          </a:xfrm>
          <a:prstGeom prst="rect">
            <a:avLst/>
          </a:prstGeom>
          <a:noFill/>
        </p:spPr>
      </p:pic>
      <p:sp>
        <p:nvSpPr>
          <p:cNvPr id="51" name="dummy bg">
            <a:extLst>
              <a:ext uri="{FF2B5EF4-FFF2-40B4-BE49-F238E27FC236}">
                <a16:creationId xmlns:a16="http://schemas.microsoft.com/office/drawing/2014/main" id="{82BD7641-4F5E-C4F4-9789-986B7545002E}"/>
              </a:ext>
            </a:extLst>
          </p:cNvPr>
          <p:cNvSpPr/>
          <p:nvPr/>
        </p:nvSpPr>
        <p:spPr>
          <a:xfrm>
            <a:off x="9324000" y="3237732"/>
            <a:ext cx="2160000" cy="900000"/>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solidFill>
              </a:rPr>
              <a:t>Object</a:t>
            </a:r>
            <a:endParaRPr lang="de-DE" sz="1600" b="1" dirty="0">
              <a:solidFill>
                <a:schemeClr val="bg1"/>
              </a:solidFill>
            </a:endParaRPr>
          </a:p>
          <a:p>
            <a:pPr algn="ctr"/>
            <a:r>
              <a:rPr lang="de-DE" sz="1600" b="1" dirty="0" err="1">
                <a:solidFill>
                  <a:schemeClr val="bg1"/>
                </a:solidFill>
              </a:rPr>
              <a:t>emissions</a:t>
            </a:r>
            <a:endParaRPr lang="en-US" sz="1600" b="1" dirty="0">
              <a:solidFill>
                <a:schemeClr val="bg1"/>
              </a:solidFill>
            </a:endParaRPr>
          </a:p>
        </p:txBody>
      </p:sp>
      <p:sp>
        <p:nvSpPr>
          <p:cNvPr id="52" name="dummy bg">
            <a:extLst>
              <a:ext uri="{FF2B5EF4-FFF2-40B4-BE49-F238E27FC236}">
                <a16:creationId xmlns:a16="http://schemas.microsoft.com/office/drawing/2014/main" id="{41A8E0DC-E72F-7C41-9D67-4B6D0774B6F2}"/>
              </a:ext>
            </a:extLst>
          </p:cNvPr>
          <p:cNvSpPr/>
          <p:nvPr/>
        </p:nvSpPr>
        <p:spPr>
          <a:xfrm>
            <a:off x="9324000" y="1977732"/>
            <a:ext cx="2160000" cy="900000"/>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Total </a:t>
            </a:r>
            <a:r>
              <a:rPr lang="de-DE" sz="1600" b="1" dirty="0" err="1">
                <a:solidFill>
                  <a:schemeClr val="bg1"/>
                </a:solidFill>
              </a:rPr>
              <a:t>event</a:t>
            </a:r>
            <a:r>
              <a:rPr lang="de-DE" sz="1600" b="1" dirty="0">
                <a:solidFill>
                  <a:schemeClr val="bg1"/>
                </a:solidFill>
              </a:rPr>
              <a:t> </a:t>
            </a:r>
            <a:r>
              <a:rPr lang="de-DE" sz="1600" b="1" dirty="0" err="1">
                <a:solidFill>
                  <a:schemeClr val="bg1"/>
                </a:solidFill>
              </a:rPr>
              <a:t>emissions</a:t>
            </a:r>
            <a:endParaRPr lang="en-US" sz="1600" b="1" dirty="0">
              <a:solidFill>
                <a:schemeClr val="bg1"/>
              </a:solidFill>
            </a:endParaRPr>
          </a:p>
        </p:txBody>
      </p:sp>
      <p:sp>
        <p:nvSpPr>
          <p:cNvPr id="17" name="Rechteck 16">
            <a:extLst>
              <a:ext uri="{FF2B5EF4-FFF2-40B4-BE49-F238E27FC236}">
                <a16:creationId xmlns:a16="http://schemas.microsoft.com/office/drawing/2014/main" id="{9FE182E8-5C7A-D930-F677-CF5F432AA3D0}"/>
              </a:ext>
            </a:extLst>
          </p:cNvPr>
          <p:cNvSpPr/>
          <p:nvPr/>
        </p:nvSpPr>
        <p:spPr>
          <a:xfrm>
            <a:off x="9324000" y="3240000"/>
            <a:ext cx="2160000" cy="900000"/>
          </a:xfrm>
          <a:prstGeom prst="rect">
            <a:avLst/>
          </a:prstGeom>
          <a:solidFill>
            <a:schemeClr val="accent3">
              <a:alpha val="50000"/>
            </a:schemeClr>
          </a:solidFill>
          <a:ln>
            <a:solidFill>
              <a:schemeClr val="accent3">
                <a:lumMod val="50000"/>
                <a:alpha val="5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alpha val="75000"/>
                  </a:schemeClr>
                </a:solidFill>
              </a:rPr>
              <a:t>Object</a:t>
            </a:r>
            <a:endParaRPr lang="de-DE" sz="1600" b="1" dirty="0">
              <a:solidFill>
                <a:schemeClr val="bg1">
                  <a:alpha val="75000"/>
                </a:schemeClr>
              </a:solidFill>
            </a:endParaRPr>
          </a:p>
          <a:p>
            <a:pPr algn="ctr"/>
            <a:r>
              <a:rPr lang="de-DE" sz="1600" dirty="0" err="1">
                <a:solidFill>
                  <a:schemeClr val="bg1">
                    <a:alpha val="75000"/>
                  </a:schemeClr>
                </a:solidFill>
              </a:rPr>
              <a:t>emissions</a:t>
            </a:r>
            <a:endParaRPr lang="en-US" sz="1600" dirty="0">
              <a:solidFill>
                <a:schemeClr val="bg1">
                  <a:alpha val="75000"/>
                </a:schemeClr>
              </a:solidFill>
            </a:endParaRPr>
          </a:p>
        </p:txBody>
      </p:sp>
      <p:sp>
        <p:nvSpPr>
          <p:cNvPr id="16" name="Rechteck 15">
            <a:extLst>
              <a:ext uri="{FF2B5EF4-FFF2-40B4-BE49-F238E27FC236}">
                <a16:creationId xmlns:a16="http://schemas.microsoft.com/office/drawing/2014/main" id="{2FCFABEC-DBF4-1970-7AA8-B4206EFA1054}"/>
              </a:ext>
            </a:extLst>
          </p:cNvPr>
          <p:cNvSpPr/>
          <p:nvPr/>
        </p:nvSpPr>
        <p:spPr>
          <a:xfrm>
            <a:off x="9324000" y="1980000"/>
            <a:ext cx="2160000" cy="900000"/>
          </a:xfrm>
          <a:prstGeom prst="rect">
            <a:avLst/>
          </a:prstGeom>
          <a:solidFill>
            <a:schemeClr val="accent3">
              <a:alpha val="50000"/>
            </a:schemeClr>
          </a:solidFill>
          <a:ln>
            <a:solidFill>
              <a:schemeClr val="accent3">
                <a:lumMod val="50000"/>
                <a:alpha val="5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alpha val="75000"/>
                  </a:schemeClr>
                </a:solidFill>
              </a:rPr>
              <a:t>Total </a:t>
            </a:r>
            <a:r>
              <a:rPr lang="de-DE" sz="1600" b="1" dirty="0" err="1">
                <a:solidFill>
                  <a:schemeClr val="bg1">
                    <a:alpha val="75000"/>
                  </a:schemeClr>
                </a:solidFill>
              </a:rPr>
              <a:t>event</a:t>
            </a:r>
            <a:r>
              <a:rPr lang="de-DE" sz="1600" b="1" dirty="0">
                <a:solidFill>
                  <a:schemeClr val="bg1">
                    <a:alpha val="75000"/>
                  </a:schemeClr>
                </a:solidFill>
              </a:rPr>
              <a:t> </a:t>
            </a:r>
            <a:r>
              <a:rPr lang="de-DE" sz="1600" dirty="0" err="1">
                <a:solidFill>
                  <a:schemeClr val="bg1">
                    <a:alpha val="75000"/>
                  </a:schemeClr>
                </a:solidFill>
              </a:rPr>
              <a:t>emissions</a:t>
            </a:r>
            <a:endParaRPr lang="en-US" sz="1600" dirty="0">
              <a:solidFill>
                <a:schemeClr val="bg1">
                  <a:alpha val="75000"/>
                </a:schemeClr>
              </a:solidFill>
            </a:endParaRPr>
          </a:p>
        </p:txBody>
      </p:sp>
      <p:sp>
        <p:nvSpPr>
          <p:cNvPr id="2" name="Titel 1">
            <a:extLst>
              <a:ext uri="{FF2B5EF4-FFF2-40B4-BE49-F238E27FC236}">
                <a16:creationId xmlns:a16="http://schemas.microsoft.com/office/drawing/2014/main" id="{E79BF9DA-3465-0D41-8E90-66A1E1804C22}"/>
              </a:ext>
            </a:extLst>
          </p:cNvPr>
          <p:cNvSpPr>
            <a:spLocks noGrp="1"/>
          </p:cNvSpPr>
          <p:nvPr>
            <p:ph type="title"/>
          </p:nvPr>
        </p:nvSpPr>
        <p:spPr/>
        <p:txBody>
          <a:bodyPr/>
          <a:lstStyle/>
          <a:p>
            <a:r>
              <a:rPr lang="en-US" noProof="0" dirty="0"/>
              <a:t> </a:t>
            </a:r>
            <a:r>
              <a:rPr lang="en-US" b="0" noProof="0" dirty="0"/>
              <a:t>Method Overview – </a:t>
            </a:r>
            <a:r>
              <a:rPr lang="en-US" noProof="0" dirty="0"/>
              <a:t>(1) Emission Estimation</a:t>
            </a:r>
          </a:p>
        </p:txBody>
      </p:sp>
      <p:sp>
        <p:nvSpPr>
          <p:cNvPr id="11" name="Rechteck 10">
            <a:extLst>
              <a:ext uri="{FF2B5EF4-FFF2-40B4-BE49-F238E27FC236}">
                <a16:creationId xmlns:a16="http://schemas.microsoft.com/office/drawing/2014/main" id="{6AC978CF-A0B5-118C-F71E-56097F748706}"/>
              </a:ext>
            </a:extLst>
          </p:cNvPr>
          <p:cNvSpPr/>
          <p:nvPr/>
        </p:nvSpPr>
        <p:spPr>
          <a:xfrm>
            <a:off x="554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Event Emissions</a:t>
            </a:r>
            <a:endParaRPr lang="en-US" sz="1400" b="1" dirty="0">
              <a:solidFill>
                <a:schemeClr val="bg1"/>
              </a:solidFill>
            </a:endParaRPr>
          </a:p>
        </p:txBody>
      </p:sp>
      <p:sp>
        <p:nvSpPr>
          <p:cNvPr id="12" name="Rechteck 11">
            <a:extLst>
              <a:ext uri="{FF2B5EF4-FFF2-40B4-BE49-F238E27FC236}">
                <a16:creationId xmlns:a16="http://schemas.microsoft.com/office/drawing/2014/main" id="{90A9E1C7-928B-756E-ECC2-297BD7AAC111}"/>
              </a:ext>
            </a:extLst>
          </p:cNvPr>
          <p:cNvSpPr/>
          <p:nvPr/>
        </p:nvSpPr>
        <p:spPr>
          <a:xfrm>
            <a:off x="554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E2O Emissions</a:t>
            </a:r>
            <a:endParaRPr lang="en-US" sz="1400" b="1" dirty="0">
              <a:solidFill>
                <a:schemeClr val="bg1"/>
              </a:solidFill>
            </a:endParaRPr>
          </a:p>
        </p:txBody>
      </p:sp>
      <p:sp>
        <p:nvSpPr>
          <p:cNvPr id="5" name="Textplatzhalter 4">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dirty="0"/>
          </a:p>
        </p:txBody>
      </p:sp>
      <p:sp>
        <p:nvSpPr>
          <p:cNvPr id="6" name="Pfeil: Chevron 5">
            <a:extLst>
              <a:ext uri="{FF2B5EF4-FFF2-40B4-BE49-F238E27FC236}">
                <a16:creationId xmlns:a16="http://schemas.microsoft.com/office/drawing/2014/main" id="{6B1DE8CF-400D-2DA5-C2D0-E00D244B0099}"/>
              </a:ext>
            </a:extLst>
          </p:cNvPr>
          <p:cNvSpPr/>
          <p:nvPr/>
        </p:nvSpPr>
        <p:spPr>
          <a:xfrm>
            <a:off x="1260000" y="1800000"/>
            <a:ext cx="4680000" cy="2520000"/>
          </a:xfrm>
          <a:prstGeom prst="chevron">
            <a:avLst>
              <a:gd name="adj" fmla="val 17901"/>
            </a:avLst>
          </a:prstGeom>
          <a:solidFill>
            <a:schemeClr val="accent5"/>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t"/>
          <a:lstStyle/>
          <a:p>
            <a:endParaRPr lang="de-DE" b="1" dirty="0">
              <a:solidFill>
                <a:schemeClr val="bg1"/>
              </a:solidFill>
            </a:endParaRPr>
          </a:p>
          <a:p>
            <a:endParaRPr lang="de-DE" b="1" dirty="0">
              <a:solidFill>
                <a:schemeClr val="bg1"/>
              </a:solidFill>
            </a:endParaRPr>
          </a:p>
          <a:p>
            <a:endParaRPr lang="de-DE" b="1" dirty="0">
              <a:solidFill>
                <a:schemeClr val="bg1"/>
              </a:solidFill>
            </a:endParaRPr>
          </a:p>
        </p:txBody>
      </p:sp>
      <p:sp>
        <p:nvSpPr>
          <p:cNvPr id="7" name="Rechteck 6">
            <a:extLst>
              <a:ext uri="{FF2B5EF4-FFF2-40B4-BE49-F238E27FC236}">
                <a16:creationId xmlns:a16="http://schemas.microsoft.com/office/drawing/2014/main" id="{3E108085-B1D3-4AF4-C7D6-A400A88C01D0}"/>
              </a:ext>
            </a:extLst>
          </p:cNvPr>
          <p:cNvSpPr/>
          <p:nvPr/>
        </p:nvSpPr>
        <p:spPr>
          <a:xfrm>
            <a:off x="1260000" y="1260000"/>
            <a:ext cx="423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accent5">
                    <a:lumMod val="75000"/>
                  </a:schemeClr>
                </a:solidFill>
              </a:rPr>
              <a:t>Phase 1: </a:t>
            </a:r>
            <a:r>
              <a:rPr lang="de-DE" b="1" dirty="0">
                <a:solidFill>
                  <a:schemeClr val="accent5">
                    <a:lumMod val="75000"/>
                  </a:schemeClr>
                </a:solidFill>
              </a:rPr>
              <a:t>Emission </a:t>
            </a:r>
            <a:r>
              <a:rPr lang="de-DE" b="1" dirty="0" err="1">
                <a:solidFill>
                  <a:schemeClr val="accent5">
                    <a:lumMod val="75000"/>
                  </a:schemeClr>
                </a:solidFill>
              </a:rPr>
              <a:t>Estimation</a:t>
            </a:r>
            <a:endParaRPr lang="de-DE" b="1" dirty="0">
              <a:solidFill>
                <a:schemeClr val="accent5">
                  <a:lumMod val="75000"/>
                </a:schemeClr>
              </a:solidFill>
            </a:endParaRPr>
          </a:p>
        </p:txBody>
      </p:sp>
      <p:sp>
        <p:nvSpPr>
          <p:cNvPr id="10" name="Pfeil: Chevron 9">
            <a:extLst>
              <a:ext uri="{FF2B5EF4-FFF2-40B4-BE49-F238E27FC236}">
                <a16:creationId xmlns:a16="http://schemas.microsoft.com/office/drawing/2014/main" id="{8AA3C855-BD3B-5FA0-2255-A859FC49BED7}"/>
              </a:ext>
            </a:extLst>
          </p:cNvPr>
          <p:cNvSpPr/>
          <p:nvPr/>
        </p:nvSpPr>
        <p:spPr>
          <a:xfrm>
            <a:off x="7200000" y="1800000"/>
            <a:ext cx="2520000" cy="2520000"/>
          </a:xfrm>
          <a:prstGeom prst="chevron">
            <a:avLst>
              <a:gd name="adj" fmla="val 17901"/>
            </a:avLst>
          </a:prstGeom>
          <a:solidFill>
            <a:schemeClr val="bg1"/>
          </a:solidFill>
          <a:ln>
            <a:solidFill>
              <a:schemeClr val="bg1">
                <a:lumMod val="50000"/>
                <a:alpha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b="1" dirty="0">
                <a:solidFill>
                  <a:schemeClr val="tx1">
                    <a:lumMod val="50000"/>
                    <a:lumOff val="50000"/>
                    <a:alpha val="50000"/>
                  </a:schemeClr>
                </a:solidFill>
              </a:rPr>
              <a:t>Emission</a:t>
            </a:r>
          </a:p>
          <a:p>
            <a:pPr algn="ctr"/>
            <a:r>
              <a:rPr lang="de-DE" b="1" dirty="0" err="1">
                <a:solidFill>
                  <a:schemeClr val="tx1">
                    <a:lumMod val="50000"/>
                    <a:lumOff val="50000"/>
                    <a:alpha val="50000"/>
                  </a:schemeClr>
                </a:solidFill>
              </a:rPr>
              <a:t>Allocation</a:t>
            </a:r>
            <a:endParaRPr lang="de-DE" b="1" dirty="0">
              <a:solidFill>
                <a:schemeClr val="tx1">
                  <a:lumMod val="50000"/>
                  <a:lumOff val="50000"/>
                  <a:alpha val="50000"/>
                </a:schemeClr>
              </a:solidFill>
            </a:endParaRPr>
          </a:p>
        </p:txBody>
      </p:sp>
      <p:sp>
        <p:nvSpPr>
          <p:cNvPr id="13" name="Rechteck 12">
            <a:extLst>
              <a:ext uri="{FF2B5EF4-FFF2-40B4-BE49-F238E27FC236}">
                <a16:creationId xmlns:a16="http://schemas.microsoft.com/office/drawing/2014/main" id="{8F324F3E-590D-346C-4AE4-02C297757E54}"/>
              </a:ext>
            </a:extLst>
          </p:cNvPr>
          <p:cNvSpPr/>
          <p:nvPr/>
        </p:nvSpPr>
        <p:spPr>
          <a:xfrm>
            <a:off x="7200000" y="1260000"/>
            <a:ext cx="207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2</a:t>
            </a:r>
            <a:endParaRPr lang="en-US" dirty="0">
              <a:solidFill>
                <a:schemeClr val="tx1">
                  <a:lumMod val="50000"/>
                  <a:lumOff val="50000"/>
                </a:schemeClr>
              </a:solidFill>
            </a:endParaRPr>
          </a:p>
        </p:txBody>
      </p:sp>
      <p:cxnSp>
        <p:nvCxnSpPr>
          <p:cNvPr id="21" name="Gerade Verbindung mit Pfeil 20">
            <a:extLst>
              <a:ext uri="{FF2B5EF4-FFF2-40B4-BE49-F238E27FC236}">
                <a16:creationId xmlns:a16="http://schemas.microsoft.com/office/drawing/2014/main" id="{9BA060DB-93EB-A22D-C3F6-7CDA00D52663}"/>
              </a:ext>
            </a:extLst>
          </p:cNvPr>
          <p:cNvCxnSpPr>
            <a:cxnSpLocks/>
            <a:stCxn id="25" idx="3"/>
            <a:endCxn id="6" idx="1"/>
          </p:cNvCxnSpPr>
          <p:nvPr/>
        </p:nvCxnSpPr>
        <p:spPr>
          <a:xfrm flipV="1">
            <a:off x="1029721" y="3060000"/>
            <a:ext cx="68138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32C2CF4-C4CE-9442-2FB2-F9F8819866E5}"/>
              </a:ext>
            </a:extLst>
          </p:cNvPr>
          <p:cNvSpPr txBox="1"/>
          <p:nvPr/>
        </p:nvSpPr>
        <p:spPr>
          <a:xfrm>
            <a:off x="1027441" y="3060000"/>
            <a:ext cx="924975" cy="276999"/>
          </a:xfrm>
          <a:prstGeom prst="rect">
            <a:avLst/>
          </a:prstGeom>
          <a:noFill/>
        </p:spPr>
        <p:txBody>
          <a:bodyPr wrap="square" lIns="0" rtlCol="0">
            <a:spAutoFit/>
          </a:bodyPr>
          <a:lstStyle/>
          <a:p>
            <a:r>
              <a:rPr lang="de-DE" sz="1200" dirty="0" err="1"/>
              <a:t>import</a:t>
            </a:r>
            <a:endParaRPr lang="en-US" sz="1200" dirty="0"/>
          </a:p>
        </p:txBody>
      </p:sp>
      <p:sp>
        <p:nvSpPr>
          <p:cNvPr id="32" name="RULE">
            <a:extLst>
              <a:ext uri="{FF2B5EF4-FFF2-40B4-BE49-F238E27FC236}">
                <a16:creationId xmlns:a16="http://schemas.microsoft.com/office/drawing/2014/main" id="{4ED28454-D079-4B47-DA1E-B938A651A53F}"/>
              </a:ext>
            </a:extLst>
          </p:cNvPr>
          <p:cNvSpPr/>
          <p:nvPr/>
        </p:nvSpPr>
        <p:spPr>
          <a:xfrm>
            <a:off x="1800000" y="2340000"/>
            <a:ext cx="3510000" cy="1800000"/>
          </a:xfrm>
          <a:prstGeom prst="rect">
            <a:avLst/>
          </a:prstGeom>
          <a:solidFill>
            <a:schemeClr val="bg1">
              <a:alpha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Rechteck 8">
            <a:extLst>
              <a:ext uri="{FF2B5EF4-FFF2-40B4-BE49-F238E27FC236}">
                <a16:creationId xmlns:a16="http://schemas.microsoft.com/office/drawing/2014/main" id="{E8D46E59-D615-8D5F-F534-8EB3800B0DCB}"/>
              </a:ext>
            </a:extLst>
          </p:cNvPr>
          <p:cNvSpPr/>
          <p:nvPr/>
        </p:nvSpPr>
        <p:spPr>
          <a:xfrm>
            <a:off x="1977011" y="2517732"/>
            <a:ext cx="1530000" cy="360000"/>
          </a:xfrm>
          <a:prstGeom prst="rect">
            <a:avLst/>
          </a:prstGeom>
          <a:solidFill>
            <a:schemeClr val="bg1">
              <a:alpha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dirty="0" err="1">
                <a:solidFill>
                  <a:schemeClr val="tx1"/>
                </a:solidFill>
              </a:rPr>
              <a:t>Activity</a:t>
            </a:r>
            <a:endParaRPr lang="en-US" sz="1600" dirty="0">
              <a:solidFill>
                <a:schemeClr val="tx1"/>
              </a:solidFill>
            </a:endParaRPr>
          </a:p>
        </p:txBody>
      </p:sp>
      <p:sp>
        <p:nvSpPr>
          <p:cNvPr id="14" name="Rechteck 13">
            <a:extLst>
              <a:ext uri="{FF2B5EF4-FFF2-40B4-BE49-F238E27FC236}">
                <a16:creationId xmlns:a16="http://schemas.microsoft.com/office/drawing/2014/main" id="{86DDD993-6E2B-554E-FB4E-1E4AFC9C989A}"/>
              </a:ext>
            </a:extLst>
          </p:cNvPr>
          <p:cNvSpPr/>
          <p:nvPr/>
        </p:nvSpPr>
        <p:spPr>
          <a:xfrm>
            <a:off x="1977011" y="3237001"/>
            <a:ext cx="1530000" cy="360000"/>
          </a:xfrm>
          <a:prstGeom prst="rect">
            <a:avLst/>
          </a:prstGeom>
          <a:solidFill>
            <a:schemeClr val="bg1">
              <a:alpha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rPr>
              <a:t>Ev. </a:t>
            </a:r>
            <a:r>
              <a:rPr lang="de-DE" sz="1600" dirty="0" err="1">
                <a:solidFill>
                  <a:schemeClr val="tx1"/>
                </a:solidFill>
              </a:rPr>
              <a:t>attributes</a:t>
            </a:r>
            <a:endParaRPr lang="en-US" sz="1600" dirty="0">
              <a:solidFill>
                <a:schemeClr val="tx1"/>
              </a:solidFill>
            </a:endParaRPr>
          </a:p>
        </p:txBody>
      </p:sp>
      <p:sp>
        <p:nvSpPr>
          <p:cNvPr id="15" name="Rechteck 14">
            <a:extLst>
              <a:ext uri="{FF2B5EF4-FFF2-40B4-BE49-F238E27FC236}">
                <a16:creationId xmlns:a16="http://schemas.microsoft.com/office/drawing/2014/main" id="{B73BC650-1E14-B432-BD2A-91AAC4895087}"/>
              </a:ext>
            </a:extLst>
          </p:cNvPr>
          <p:cNvSpPr/>
          <p:nvPr/>
        </p:nvSpPr>
        <p:spPr>
          <a:xfrm>
            <a:off x="1977011" y="2877732"/>
            <a:ext cx="1530000" cy="360000"/>
          </a:xfrm>
          <a:prstGeom prst="rect">
            <a:avLst/>
          </a:prstGeom>
          <a:solidFill>
            <a:schemeClr val="bg1">
              <a:alpha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dirty="0" err="1">
                <a:solidFill>
                  <a:schemeClr val="tx1"/>
                </a:solidFill>
              </a:rPr>
              <a:t>Object</a:t>
            </a:r>
            <a:r>
              <a:rPr lang="de-DE" sz="1600" dirty="0">
                <a:solidFill>
                  <a:schemeClr val="tx1"/>
                </a:solidFill>
              </a:rPr>
              <a:t> type</a:t>
            </a:r>
            <a:endParaRPr lang="en-US" sz="1600" dirty="0">
              <a:solidFill>
                <a:schemeClr val="tx1"/>
              </a:solidFill>
            </a:endParaRPr>
          </a:p>
        </p:txBody>
      </p:sp>
      <p:sp>
        <p:nvSpPr>
          <p:cNvPr id="18" name="Rechteck 17">
            <a:extLst>
              <a:ext uri="{FF2B5EF4-FFF2-40B4-BE49-F238E27FC236}">
                <a16:creationId xmlns:a16="http://schemas.microsoft.com/office/drawing/2014/main" id="{561D34A0-CF5F-09CB-775D-7F8893932EFE}"/>
              </a:ext>
            </a:extLst>
          </p:cNvPr>
          <p:cNvSpPr/>
          <p:nvPr/>
        </p:nvSpPr>
        <p:spPr>
          <a:xfrm>
            <a:off x="1977011" y="3597001"/>
            <a:ext cx="1530000" cy="360000"/>
          </a:xfrm>
          <a:prstGeom prst="rect">
            <a:avLst/>
          </a:prstGeom>
          <a:solidFill>
            <a:schemeClr val="bg1">
              <a:alpha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rPr>
              <a:t>Obj. </a:t>
            </a:r>
            <a:r>
              <a:rPr lang="de-DE" sz="1600" dirty="0" err="1">
                <a:solidFill>
                  <a:schemeClr val="tx1"/>
                </a:solidFill>
              </a:rPr>
              <a:t>attributes</a:t>
            </a:r>
            <a:endParaRPr lang="en-US" sz="1600" dirty="0">
              <a:solidFill>
                <a:schemeClr val="tx1"/>
              </a:solidFill>
            </a:endParaRPr>
          </a:p>
        </p:txBody>
      </p:sp>
      <p:sp>
        <p:nvSpPr>
          <p:cNvPr id="22" name="Textfeld 21">
            <a:extLst>
              <a:ext uri="{FF2B5EF4-FFF2-40B4-BE49-F238E27FC236}">
                <a16:creationId xmlns:a16="http://schemas.microsoft.com/office/drawing/2014/main" id="{508CADD7-7CB0-CD16-47B7-7D618A59452F}"/>
              </a:ext>
            </a:extLst>
          </p:cNvPr>
          <p:cNvSpPr txBox="1"/>
          <p:nvPr/>
        </p:nvSpPr>
        <p:spPr>
          <a:xfrm>
            <a:off x="1796639" y="1936361"/>
            <a:ext cx="3510000" cy="338554"/>
          </a:xfrm>
          <a:prstGeom prst="rect">
            <a:avLst/>
          </a:prstGeom>
          <a:noFill/>
        </p:spPr>
        <p:txBody>
          <a:bodyPr wrap="square" rtlCol="0">
            <a:spAutoFit/>
          </a:bodyPr>
          <a:lstStyle/>
          <a:p>
            <a:pPr algn="ctr"/>
            <a:r>
              <a:rPr lang="de-DE" sz="1600" dirty="0"/>
              <a:t>EMISSION RULE</a:t>
            </a:r>
            <a:endParaRPr lang="en-US" sz="1600" dirty="0"/>
          </a:p>
        </p:txBody>
      </p:sp>
      <p:sp>
        <p:nvSpPr>
          <p:cNvPr id="29" name="FACTOR">
            <a:extLst>
              <a:ext uri="{FF2B5EF4-FFF2-40B4-BE49-F238E27FC236}">
                <a16:creationId xmlns:a16="http://schemas.microsoft.com/office/drawing/2014/main" id="{0B2E1424-EB98-C7EB-DA06-AE35530D9566}"/>
              </a:ext>
            </a:extLst>
          </p:cNvPr>
          <p:cNvSpPr/>
          <p:nvPr/>
        </p:nvSpPr>
        <p:spPr>
          <a:xfrm>
            <a:off x="3604860" y="2515417"/>
            <a:ext cx="1530000" cy="1441107"/>
          </a:xfrm>
          <a:prstGeom prst="rect">
            <a:avLst/>
          </a:prstGeom>
          <a:solidFill>
            <a:schemeClr val="bg1"/>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EMISSION</a:t>
            </a:r>
          </a:p>
          <a:p>
            <a:pPr algn="ctr"/>
            <a:r>
              <a:rPr lang="de-DE" sz="1600" dirty="0">
                <a:solidFill>
                  <a:schemeClr val="tx1"/>
                </a:solidFill>
              </a:rPr>
              <a:t>FACTOR</a:t>
            </a:r>
            <a:endParaRPr lang="en-US" sz="1600" dirty="0">
              <a:solidFill>
                <a:schemeClr val="tx1"/>
              </a:solidFill>
            </a:endParaRPr>
          </a:p>
        </p:txBody>
      </p:sp>
      <p:sp>
        <p:nvSpPr>
          <p:cNvPr id="34" name="Rechteck 33" hidden="1">
            <a:extLst>
              <a:ext uri="{FF2B5EF4-FFF2-40B4-BE49-F238E27FC236}">
                <a16:creationId xmlns:a16="http://schemas.microsoft.com/office/drawing/2014/main" id="{E901E6EE-542D-463D-A2EC-75B9CEB2A60C}"/>
              </a:ext>
            </a:extLst>
          </p:cNvPr>
          <p:cNvSpPr/>
          <p:nvPr/>
        </p:nvSpPr>
        <p:spPr>
          <a:xfrm>
            <a:off x="3607255" y="2515340"/>
            <a:ext cx="957600" cy="144110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5" name="Rechteck 34" hidden="1">
            <a:extLst>
              <a:ext uri="{FF2B5EF4-FFF2-40B4-BE49-F238E27FC236}">
                <a16:creationId xmlns:a16="http://schemas.microsoft.com/office/drawing/2014/main" id="{3193C1F0-E9C6-CCD4-AC64-902AAE59E905}"/>
              </a:ext>
            </a:extLst>
          </p:cNvPr>
          <p:cNvSpPr/>
          <p:nvPr/>
        </p:nvSpPr>
        <p:spPr>
          <a:xfrm>
            <a:off x="4178640" y="2514786"/>
            <a:ext cx="957600" cy="144110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56" name="climatiq">
            <a:extLst>
              <a:ext uri="{FF2B5EF4-FFF2-40B4-BE49-F238E27FC236}">
                <a16:creationId xmlns:a16="http://schemas.microsoft.com/office/drawing/2014/main" id="{B20B9DD2-2C7B-E8E7-E83B-C09D4D25B34A}"/>
              </a:ext>
            </a:extLst>
          </p:cNvPr>
          <p:cNvGrpSpPr/>
          <p:nvPr/>
        </p:nvGrpSpPr>
        <p:grpSpPr>
          <a:xfrm>
            <a:off x="4657439" y="3955893"/>
            <a:ext cx="2269200" cy="1398369"/>
            <a:chOff x="5017439" y="3955893"/>
            <a:chExt cx="2269200" cy="1398369"/>
          </a:xfrm>
        </p:grpSpPr>
        <p:grpSp>
          <p:nvGrpSpPr>
            <p:cNvPr id="48" name="Gruppieren 47">
              <a:extLst>
                <a:ext uri="{FF2B5EF4-FFF2-40B4-BE49-F238E27FC236}">
                  <a16:creationId xmlns:a16="http://schemas.microsoft.com/office/drawing/2014/main" id="{198A51F2-0904-C911-BB32-986000C396F9}"/>
                </a:ext>
              </a:extLst>
            </p:cNvPr>
            <p:cNvGrpSpPr/>
            <p:nvPr/>
          </p:nvGrpSpPr>
          <p:grpSpPr>
            <a:xfrm>
              <a:off x="5666639" y="4769269"/>
              <a:ext cx="1620000" cy="540000"/>
              <a:chOff x="5858674" y="4849331"/>
              <a:chExt cx="1620000" cy="540000"/>
            </a:xfrm>
          </p:grpSpPr>
          <p:sp>
            <p:nvSpPr>
              <p:cNvPr id="47" name="Rechteck 46">
                <a:extLst>
                  <a:ext uri="{FF2B5EF4-FFF2-40B4-BE49-F238E27FC236}">
                    <a16:creationId xmlns:a16="http://schemas.microsoft.com/office/drawing/2014/main" id="{27057499-FFBF-DA34-5CEA-5FD1C4B4084B}"/>
                  </a:ext>
                </a:extLst>
              </p:cNvPr>
              <p:cNvSpPr/>
              <p:nvPr/>
            </p:nvSpPr>
            <p:spPr>
              <a:xfrm>
                <a:off x="5858674" y="4849331"/>
                <a:ext cx="1620000" cy="540000"/>
              </a:xfrm>
              <a:prstGeom prst="rect">
                <a:avLst/>
              </a:prstGeom>
              <a:solidFill>
                <a:srgbClr val="D9D9FF"/>
              </a:solidFill>
              <a:ln>
                <a:solidFill>
                  <a:srgbClr val="0103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fik 44" descr="Ein Bild, das Grafiken, Screenshot, Electric Blue (Farbe), Schrift enthält.&#10;&#10;Automatisch generierte Beschreibung">
                <a:extLst>
                  <a:ext uri="{FF2B5EF4-FFF2-40B4-BE49-F238E27FC236}">
                    <a16:creationId xmlns:a16="http://schemas.microsoft.com/office/drawing/2014/main" id="{9FED3E80-3F44-35DD-EE62-06F633A8D4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2284" y="4916727"/>
                <a:ext cx="1352780" cy="401607"/>
              </a:xfrm>
              <a:prstGeom prst="rect">
                <a:avLst/>
              </a:prstGeom>
            </p:spPr>
          </p:pic>
        </p:grpSp>
        <p:cxnSp>
          <p:nvCxnSpPr>
            <p:cNvPr id="49" name="Verbinder: gewinkelt 48">
              <a:extLst>
                <a:ext uri="{FF2B5EF4-FFF2-40B4-BE49-F238E27FC236}">
                  <a16:creationId xmlns:a16="http://schemas.microsoft.com/office/drawing/2014/main" id="{FD5CFD78-A704-4DE0-0D02-B3DFEFFB2B71}"/>
                </a:ext>
              </a:extLst>
            </p:cNvPr>
            <p:cNvCxnSpPr>
              <a:cxnSpLocks/>
              <a:stCxn id="35" idx="2"/>
              <a:endCxn id="47" idx="1"/>
            </p:cNvCxnSpPr>
            <p:nvPr/>
          </p:nvCxnSpPr>
          <p:spPr>
            <a:xfrm rot="16200000" flipH="1">
              <a:off x="4800351" y="4172981"/>
              <a:ext cx="1083376" cy="64919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61C666FC-9698-04B0-F772-F5A144E3F137}"/>
                </a:ext>
              </a:extLst>
            </p:cNvPr>
            <p:cNvSpPr txBox="1"/>
            <p:nvPr/>
          </p:nvSpPr>
          <p:spPr>
            <a:xfrm>
              <a:off x="5017440" y="5077263"/>
              <a:ext cx="723900" cy="276999"/>
            </a:xfrm>
            <a:prstGeom prst="rect">
              <a:avLst/>
            </a:prstGeom>
            <a:noFill/>
          </p:spPr>
          <p:txBody>
            <a:bodyPr wrap="square" lIns="0" rIns="0" rtlCol="0">
              <a:spAutoFit/>
            </a:bodyPr>
            <a:lstStyle/>
            <a:p>
              <a:r>
                <a:rPr lang="de-DE" sz="1200" dirty="0" err="1">
                  <a:solidFill>
                    <a:schemeClr val="tx2"/>
                  </a:solidFill>
                </a:rPr>
                <a:t>access</a:t>
              </a:r>
              <a:endParaRPr lang="de-DE" sz="1200" dirty="0">
                <a:solidFill>
                  <a:schemeClr val="tx2"/>
                </a:solidFill>
              </a:endParaRPr>
            </a:p>
          </p:txBody>
        </p:sp>
      </p:grpSp>
      <p:grpSp>
        <p:nvGrpSpPr>
          <p:cNvPr id="57" name="user">
            <a:extLst>
              <a:ext uri="{FF2B5EF4-FFF2-40B4-BE49-F238E27FC236}">
                <a16:creationId xmlns:a16="http://schemas.microsoft.com/office/drawing/2014/main" id="{1D655126-6415-02C5-D923-321470054F9A}"/>
              </a:ext>
            </a:extLst>
          </p:cNvPr>
          <p:cNvGrpSpPr/>
          <p:nvPr/>
        </p:nvGrpSpPr>
        <p:grpSpPr>
          <a:xfrm>
            <a:off x="2625872" y="3956447"/>
            <a:ext cx="1460183" cy="1400767"/>
            <a:chOff x="3511574" y="3956447"/>
            <a:chExt cx="1460183" cy="1400767"/>
          </a:xfrm>
        </p:grpSpPr>
        <p:pic>
          <p:nvPicPr>
            <p:cNvPr id="28" name="Grafik 27" descr="Benutzer mit einfarbiger Füllung">
              <a:extLst>
                <a:ext uri="{FF2B5EF4-FFF2-40B4-BE49-F238E27FC236}">
                  <a16:creationId xmlns:a16="http://schemas.microsoft.com/office/drawing/2014/main" id="{045BBE80-3CA7-C2B1-BD9C-0B831909FF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1574" y="4769269"/>
              <a:ext cx="540000" cy="540000"/>
            </a:xfrm>
            <a:prstGeom prst="rect">
              <a:avLst/>
            </a:prstGeom>
          </p:spPr>
        </p:pic>
        <p:cxnSp>
          <p:nvCxnSpPr>
            <p:cNvPr id="33" name="Verbinder: gewinkelt 32">
              <a:extLst>
                <a:ext uri="{FF2B5EF4-FFF2-40B4-BE49-F238E27FC236}">
                  <a16:creationId xmlns:a16="http://schemas.microsoft.com/office/drawing/2014/main" id="{15A2D3F2-44FD-DDE0-4672-338A912ACB25}"/>
                </a:ext>
              </a:extLst>
            </p:cNvPr>
            <p:cNvCxnSpPr>
              <a:cxnSpLocks/>
              <a:stCxn id="46" idx="3"/>
              <a:endCxn id="32" idx="2"/>
            </p:cNvCxnSpPr>
            <p:nvPr/>
          </p:nvCxnSpPr>
          <p:spPr>
            <a:xfrm flipV="1">
              <a:off x="4053148" y="4140000"/>
              <a:ext cx="387554" cy="89926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0B0E479-39A3-320F-A517-F17DBA2702A8}"/>
                </a:ext>
              </a:extLst>
            </p:cNvPr>
            <p:cNvSpPr txBox="1"/>
            <p:nvPr/>
          </p:nvSpPr>
          <p:spPr>
            <a:xfrm>
              <a:off x="3797386" y="4385085"/>
              <a:ext cx="649000" cy="276999"/>
            </a:xfrm>
            <a:prstGeom prst="rect">
              <a:avLst/>
            </a:prstGeom>
            <a:noFill/>
          </p:spPr>
          <p:txBody>
            <a:bodyPr wrap="square" rtlCol="0">
              <a:spAutoFit/>
            </a:bodyPr>
            <a:lstStyle/>
            <a:p>
              <a:pPr algn="r"/>
              <a:r>
                <a:rPr lang="de-DE" sz="1200" dirty="0" err="1">
                  <a:solidFill>
                    <a:schemeClr val="tx2"/>
                  </a:solidFill>
                </a:rPr>
                <a:t>define</a:t>
              </a:r>
              <a:endParaRPr lang="en-US" sz="1200" dirty="0">
                <a:solidFill>
                  <a:schemeClr val="tx2"/>
                </a:solidFill>
              </a:endParaRPr>
            </a:p>
          </p:txBody>
        </p:sp>
        <p:sp>
          <p:nvSpPr>
            <p:cNvPr id="46" name="Rechteck 45">
              <a:extLst>
                <a:ext uri="{FF2B5EF4-FFF2-40B4-BE49-F238E27FC236}">
                  <a16:creationId xmlns:a16="http://schemas.microsoft.com/office/drawing/2014/main" id="{A0D5FD3E-9BB8-95DD-A88C-7B9637AC74EA}"/>
                </a:ext>
              </a:extLst>
            </p:cNvPr>
            <p:cNvSpPr/>
            <p:nvPr/>
          </p:nvSpPr>
          <p:spPr>
            <a:xfrm>
              <a:off x="3513148" y="4769269"/>
              <a:ext cx="54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Verbinder: gewinkelt 69">
              <a:extLst>
                <a:ext uri="{FF2B5EF4-FFF2-40B4-BE49-F238E27FC236}">
                  <a16:creationId xmlns:a16="http://schemas.microsoft.com/office/drawing/2014/main" id="{086E1133-FE83-0738-8F20-20BF93C0DCD7}"/>
                </a:ext>
              </a:extLst>
            </p:cNvPr>
            <p:cNvCxnSpPr>
              <a:cxnSpLocks/>
              <a:stCxn id="46" idx="3"/>
              <a:endCxn id="34" idx="2"/>
            </p:cNvCxnSpPr>
            <p:nvPr/>
          </p:nvCxnSpPr>
          <p:spPr>
            <a:xfrm flipV="1">
              <a:off x="4053148" y="3956447"/>
              <a:ext cx="918609" cy="1082822"/>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31914A4A-48C0-60A6-9809-0F875AE84FCA}"/>
                </a:ext>
              </a:extLst>
            </p:cNvPr>
            <p:cNvSpPr txBox="1"/>
            <p:nvPr/>
          </p:nvSpPr>
          <p:spPr>
            <a:xfrm>
              <a:off x="4307082" y="5080215"/>
              <a:ext cx="664675" cy="276999"/>
            </a:xfrm>
            <a:prstGeom prst="rect">
              <a:avLst/>
            </a:prstGeom>
            <a:noFill/>
          </p:spPr>
          <p:txBody>
            <a:bodyPr wrap="square" rIns="0" rtlCol="0">
              <a:spAutoFit/>
            </a:bodyPr>
            <a:lstStyle/>
            <a:p>
              <a:pPr algn="r"/>
              <a:r>
                <a:rPr lang="de-DE" sz="1200" dirty="0" err="1">
                  <a:solidFill>
                    <a:schemeClr val="tx2"/>
                  </a:solidFill>
                </a:rPr>
                <a:t>select</a:t>
              </a:r>
              <a:endParaRPr lang="en-US" sz="1200" dirty="0">
                <a:solidFill>
                  <a:schemeClr val="tx2"/>
                </a:solidFill>
              </a:endParaRPr>
            </a:p>
          </p:txBody>
        </p:sp>
      </p:grpSp>
      <p:grpSp>
        <p:nvGrpSpPr>
          <p:cNvPr id="30" name="Gruppieren 29">
            <a:extLst>
              <a:ext uri="{FF2B5EF4-FFF2-40B4-BE49-F238E27FC236}">
                <a16:creationId xmlns:a16="http://schemas.microsoft.com/office/drawing/2014/main" id="{CF7C3265-1502-4175-5331-C03D63B7A691}"/>
              </a:ext>
            </a:extLst>
          </p:cNvPr>
          <p:cNvGrpSpPr/>
          <p:nvPr/>
        </p:nvGrpSpPr>
        <p:grpSpPr>
          <a:xfrm>
            <a:off x="3061088" y="952425"/>
            <a:ext cx="8806912" cy="5207357"/>
            <a:chOff x="3061088" y="952425"/>
            <a:chExt cx="8806912" cy="5207357"/>
          </a:xfrm>
        </p:grpSpPr>
        <p:pic>
          <p:nvPicPr>
            <p:cNvPr id="82" name="Grafik 81">
              <a:extLst>
                <a:ext uri="{FF2B5EF4-FFF2-40B4-BE49-F238E27FC236}">
                  <a16:creationId xmlns:a16="http://schemas.microsoft.com/office/drawing/2014/main" id="{A620BFD8-E040-A928-573F-B7028C7E9B1F}"/>
                </a:ext>
              </a:extLst>
            </p:cNvPr>
            <p:cNvPicPr>
              <a:picLocks noChangeAspect="1"/>
            </p:cNvPicPr>
            <p:nvPr/>
          </p:nvPicPr>
          <p:blipFill>
            <a:blip r:embed="rId11"/>
            <a:stretch>
              <a:fillRect/>
            </a:stretch>
          </p:blipFill>
          <p:spPr>
            <a:xfrm>
              <a:off x="3061088" y="952425"/>
              <a:ext cx="8797792" cy="4764488"/>
            </a:xfrm>
            <a:prstGeom prst="rect">
              <a:avLst/>
            </a:prstGeom>
            <a:ln>
              <a:noFill/>
            </a:ln>
            <a:effectLst>
              <a:outerShdw blurRad="63500" algn="ctr" rotWithShape="0">
                <a:prstClr val="black">
                  <a:alpha val="40000"/>
                </a:prstClr>
              </a:outerShdw>
            </a:effectLst>
          </p:spPr>
        </p:pic>
        <p:sp>
          <p:nvSpPr>
            <p:cNvPr id="20" name="Textfeld 19">
              <a:extLst>
                <a:ext uri="{FF2B5EF4-FFF2-40B4-BE49-F238E27FC236}">
                  <a16:creationId xmlns:a16="http://schemas.microsoft.com/office/drawing/2014/main" id="{B85B9639-0CBB-FC63-67E2-F3495C153EE8}"/>
                </a:ext>
              </a:extLst>
            </p:cNvPr>
            <p:cNvSpPr txBox="1"/>
            <p:nvPr/>
          </p:nvSpPr>
          <p:spPr>
            <a:xfrm>
              <a:off x="3070208" y="5821228"/>
              <a:ext cx="8797792" cy="338554"/>
            </a:xfrm>
            <a:prstGeom prst="rect">
              <a:avLst/>
            </a:prstGeom>
            <a:noFill/>
          </p:spPr>
          <p:txBody>
            <a:bodyPr wrap="square" rtlCol="0">
              <a:spAutoFit/>
            </a:bodyPr>
            <a:lstStyle/>
            <a:p>
              <a:r>
                <a:rPr lang="en-US" sz="800" dirty="0"/>
                <a:t>Screenshot:</a:t>
              </a:r>
              <a:r>
                <a:rPr lang="en-US" sz="800" noProof="0" dirty="0"/>
                <a:t> </a:t>
              </a:r>
              <a:r>
                <a:rPr lang="en-US" sz="800" noProof="0" dirty="0" err="1"/>
                <a:t>climatiq</a:t>
              </a:r>
              <a:r>
                <a:rPr lang="en-US" sz="800" noProof="0" dirty="0"/>
                <a:t> / GEMIS (</a:t>
              </a:r>
              <a:r>
                <a:rPr lang="en-US" sz="800" noProof="0" dirty="0">
                  <a:hlinkClick r:id="rId12"/>
                </a:rPr>
                <a:t>https://www.climatiq.io/data/emission-factor/d56128ea-76e5-4a31-a6fe-b5e1ed855e52</a:t>
              </a:r>
              <a:r>
                <a:rPr lang="en-US" sz="800" noProof="0" dirty="0"/>
                <a:t>, accessed Oct 8</a:t>
              </a:r>
              <a:r>
                <a:rPr lang="en-US" sz="800" baseline="30000" noProof="0" dirty="0"/>
                <a:t>th</a:t>
              </a:r>
              <a:r>
                <a:rPr lang="en-US" sz="800" noProof="0" dirty="0"/>
                <a:t>, 2024)</a:t>
              </a:r>
            </a:p>
            <a:p>
              <a:endParaRPr lang="en-US" sz="800" dirty="0"/>
            </a:p>
          </p:txBody>
        </p:sp>
      </p:grpSp>
      <p:pic>
        <p:nvPicPr>
          <p:cNvPr id="80" name="Grafik 79">
            <a:extLst>
              <a:ext uri="{FF2B5EF4-FFF2-40B4-BE49-F238E27FC236}">
                <a16:creationId xmlns:a16="http://schemas.microsoft.com/office/drawing/2014/main" id="{BA92D79C-9308-E14A-1546-048C1C9AADBC}"/>
              </a:ext>
            </a:extLst>
          </p:cNvPr>
          <p:cNvPicPr>
            <a:picLocks noChangeAspect="1"/>
          </p:cNvPicPr>
          <p:nvPr/>
        </p:nvPicPr>
        <p:blipFill>
          <a:blip r:embed="rId13"/>
          <a:stretch>
            <a:fillRect/>
          </a:stretch>
        </p:blipFill>
        <p:spPr>
          <a:xfrm>
            <a:off x="6911154" y="964528"/>
            <a:ext cx="4956846" cy="4860127"/>
          </a:xfrm>
          <a:prstGeom prst="rect">
            <a:avLst/>
          </a:prstGeom>
          <a:ln>
            <a:noFill/>
          </a:ln>
          <a:effectLst>
            <a:outerShdw blurRad="63500" algn="ctr" rotWithShape="0">
              <a:prstClr val="black">
                <a:alpha val="40000"/>
              </a:prstClr>
            </a:outerShdw>
          </a:effectLst>
        </p:spPr>
      </p:pic>
      <p:cxnSp>
        <p:nvCxnSpPr>
          <p:cNvPr id="37" name="Gerader Verbinder 36">
            <a:extLst>
              <a:ext uri="{FF2B5EF4-FFF2-40B4-BE49-F238E27FC236}">
                <a16:creationId xmlns:a16="http://schemas.microsoft.com/office/drawing/2014/main" id="{B7212B48-92D9-A0C1-C1C1-BE20ED22DC90}"/>
              </a:ext>
            </a:extLst>
          </p:cNvPr>
          <p:cNvCxnSpPr>
            <a:cxnSpLocks/>
            <a:stCxn id="9" idx="3"/>
          </p:cNvCxnSpPr>
          <p:nvPr/>
        </p:nvCxnSpPr>
        <p:spPr>
          <a:xfrm flipV="1">
            <a:off x="3507011" y="2515417"/>
            <a:ext cx="3779614" cy="182315"/>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725DE806-C3B7-20F0-9F29-1C01BBE6286D}"/>
              </a:ext>
            </a:extLst>
          </p:cNvPr>
          <p:cNvCxnSpPr>
            <a:cxnSpLocks/>
            <a:stCxn id="14" idx="3"/>
          </p:cNvCxnSpPr>
          <p:nvPr/>
        </p:nvCxnSpPr>
        <p:spPr>
          <a:xfrm flipV="1">
            <a:off x="3507011" y="2877732"/>
            <a:ext cx="4570189" cy="539269"/>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E5CCF0E0-B58F-D3DE-3547-B928BAD946AC}"/>
              </a:ext>
            </a:extLst>
          </p:cNvPr>
          <p:cNvCxnSpPr>
            <a:cxnSpLocks/>
            <a:stCxn id="18" idx="3"/>
          </p:cNvCxnSpPr>
          <p:nvPr/>
        </p:nvCxnSpPr>
        <p:spPr>
          <a:xfrm flipV="1">
            <a:off x="3507011" y="3133725"/>
            <a:ext cx="4570189" cy="643276"/>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F0103F35-B377-DE1D-0783-8CE41DC4AD62}"/>
              </a:ext>
            </a:extLst>
          </p:cNvPr>
          <p:cNvCxnSpPr>
            <a:cxnSpLocks/>
            <a:stCxn id="15" idx="3"/>
          </p:cNvCxnSpPr>
          <p:nvPr/>
        </p:nvCxnSpPr>
        <p:spPr>
          <a:xfrm flipV="1">
            <a:off x="3507011" y="2171700"/>
            <a:ext cx="4570189" cy="886032"/>
          </a:xfrm>
          <a:prstGeom prst="line">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24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9" grpId="0" animBg="1"/>
      <p:bldP spid="14" grpId="0" animBg="1"/>
      <p:bldP spid="15" grpId="0" animBg="1"/>
      <p:bldP spid="18" grpId="0" animBg="1"/>
      <p:bldP spid="22" grpId="0"/>
      <p:bldP spid="29"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Gerade Verbindung mit Pfeil 13">
            <a:extLst>
              <a:ext uri="{FF2B5EF4-FFF2-40B4-BE49-F238E27FC236}">
                <a16:creationId xmlns:a16="http://schemas.microsoft.com/office/drawing/2014/main" id="{9B856002-6257-A685-021F-E414B9CD34DB}"/>
              </a:ext>
            </a:extLst>
          </p:cNvPr>
          <p:cNvCxnSpPr>
            <a:cxnSpLocks/>
            <a:endCxn id="2" idx="1"/>
          </p:cNvCxnSpPr>
          <p:nvPr/>
        </p:nvCxnSpPr>
        <p:spPr>
          <a:xfrm flipV="1">
            <a:off x="3646656" y="1972250"/>
            <a:ext cx="2582775" cy="98840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7ECD6799-F7D1-CD58-EFC0-9C7FF7FDA5CA}"/>
              </a:ext>
            </a:extLst>
          </p:cNvPr>
          <p:cNvCxnSpPr>
            <a:cxnSpLocks/>
            <a:endCxn id="7" idx="1"/>
          </p:cNvCxnSpPr>
          <p:nvPr/>
        </p:nvCxnSpPr>
        <p:spPr>
          <a:xfrm>
            <a:off x="3543381" y="2790649"/>
            <a:ext cx="2582775" cy="33459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58F6B925-DFF7-7DA6-4E79-EDC218706DFE}"/>
              </a:ext>
            </a:extLst>
          </p:cNvPr>
          <p:cNvCxnSpPr>
            <a:cxnSpLocks/>
            <a:endCxn id="6" idx="1"/>
          </p:cNvCxnSpPr>
          <p:nvPr/>
        </p:nvCxnSpPr>
        <p:spPr>
          <a:xfrm flipV="1">
            <a:off x="3537028" y="1488237"/>
            <a:ext cx="2582774" cy="25631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98AF074-D3FE-EA3B-8A07-E32DAD97DA7C}"/>
              </a:ext>
            </a:extLst>
          </p:cNvPr>
          <p:cNvCxnSpPr>
            <a:cxnSpLocks/>
            <a:endCxn id="8" idx="1"/>
          </p:cNvCxnSpPr>
          <p:nvPr/>
        </p:nvCxnSpPr>
        <p:spPr>
          <a:xfrm>
            <a:off x="3646656" y="1782636"/>
            <a:ext cx="2582775" cy="91308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ources">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a:p>
        </p:txBody>
      </p:sp>
      <p:sp>
        <p:nvSpPr>
          <p:cNvPr id="30" name="Title 29">
            <a:extLst>
              <a:ext uri="{FF2B5EF4-FFF2-40B4-BE49-F238E27FC236}">
                <a16:creationId xmlns:a16="http://schemas.microsoft.com/office/drawing/2014/main" id="{B3868631-2C80-EFA9-CA0F-EA21388241B5}"/>
              </a:ext>
            </a:extLst>
          </p:cNvPr>
          <p:cNvSpPr>
            <a:spLocks noGrp="1"/>
          </p:cNvSpPr>
          <p:nvPr>
            <p:ph type="title"/>
          </p:nvPr>
        </p:nvSpPr>
        <p:spPr/>
        <p:txBody>
          <a:bodyPr/>
          <a:lstStyle/>
          <a:p>
            <a:r>
              <a:rPr lang="en-US" noProof="0" dirty="0"/>
              <a:t>Output Phase 1</a:t>
            </a:r>
          </a:p>
        </p:txBody>
      </p:sp>
      <p:sp>
        <p:nvSpPr>
          <p:cNvPr id="31" name="Rectangle 30">
            <a:extLst>
              <a:ext uri="{FF2B5EF4-FFF2-40B4-BE49-F238E27FC236}">
                <a16:creationId xmlns:a16="http://schemas.microsoft.com/office/drawing/2014/main" id="{876CBF1B-7748-53EC-FED2-A5540AABC6FD}"/>
              </a:ext>
            </a:extLst>
          </p:cNvPr>
          <p:cNvSpPr/>
          <p:nvPr/>
        </p:nvSpPr>
        <p:spPr>
          <a:xfrm>
            <a:off x="6923256" y="1198650"/>
            <a:ext cx="2160000" cy="108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event 1</a:t>
            </a:r>
          </a:p>
          <a:p>
            <a:pPr algn="ctr"/>
            <a:r>
              <a:rPr lang="en-GB" i="1" dirty="0">
                <a:solidFill>
                  <a:schemeClr val="tx1"/>
                </a:solidFill>
                <a:latin typeface="+mj-lt"/>
                <a:ea typeface="CMU Typewriter Text" panose="02000309000000000000" pitchFamily="50" charset="0"/>
                <a:cs typeface="CMU Typewriter Text" panose="02000309000000000000" pitchFamily="50" charset="0"/>
              </a:rPr>
              <a:t>deliver</a:t>
            </a:r>
          </a:p>
        </p:txBody>
      </p:sp>
      <p:sp>
        <p:nvSpPr>
          <p:cNvPr id="37" name="Rectangle 36">
            <a:extLst>
              <a:ext uri="{FF2B5EF4-FFF2-40B4-BE49-F238E27FC236}">
                <a16:creationId xmlns:a16="http://schemas.microsoft.com/office/drawing/2014/main" id="{A122C64B-4946-C96F-F344-53213646377D}"/>
              </a:ext>
            </a:extLst>
          </p:cNvPr>
          <p:cNvSpPr/>
          <p:nvPr/>
        </p:nvSpPr>
        <p:spPr>
          <a:xfrm>
            <a:off x="2692303" y="1198650"/>
            <a:ext cx="1722525" cy="1080000"/>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Rule A</a:t>
            </a:r>
          </a:p>
          <a:p>
            <a:pPr algn="ctr"/>
            <a:r>
              <a:rPr lang="en-GB" sz="1600" dirty="0"/>
              <a:t>Activity: </a:t>
            </a:r>
            <a:r>
              <a:rPr lang="en-GB" sz="1600" i="1" dirty="0"/>
              <a:t>deliver</a:t>
            </a:r>
          </a:p>
        </p:txBody>
      </p:sp>
      <p:pic>
        <p:nvPicPr>
          <p:cNvPr id="2" name="Grafik 1" descr="Cloud mit einfarbiger Füllung">
            <a:extLst>
              <a:ext uri="{FF2B5EF4-FFF2-40B4-BE49-F238E27FC236}">
                <a16:creationId xmlns:a16="http://schemas.microsoft.com/office/drawing/2014/main" id="{82C48EAB-0BAD-F0BA-0C1B-5D2B8D24A4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9431" y="1734875"/>
            <a:ext cx="474750" cy="474750"/>
          </a:xfrm>
          <a:prstGeom prst="rect">
            <a:avLst/>
          </a:prstGeom>
        </p:spPr>
      </p:pic>
      <p:sp>
        <p:nvSpPr>
          <p:cNvPr id="3" name="Rectangle 36">
            <a:extLst>
              <a:ext uri="{FF2B5EF4-FFF2-40B4-BE49-F238E27FC236}">
                <a16:creationId xmlns:a16="http://schemas.microsoft.com/office/drawing/2014/main" id="{9EC7543B-3601-5DCA-2CA1-BDABE77A3E15}"/>
              </a:ext>
            </a:extLst>
          </p:cNvPr>
          <p:cNvSpPr/>
          <p:nvPr/>
        </p:nvSpPr>
        <p:spPr>
          <a:xfrm>
            <a:off x="2692303" y="2391937"/>
            <a:ext cx="1722525" cy="1080000"/>
          </a:xfrm>
          <a:prstGeom prst="rect">
            <a:avLst/>
          </a:prstGeom>
          <a:solidFill>
            <a:schemeClr val="accent3">
              <a:lumMod val="60000"/>
              <a:lumOff val="4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lumMod val="50000"/>
                  </a:schemeClr>
                </a:solidFill>
              </a:rPr>
              <a:t>Rule B</a:t>
            </a:r>
          </a:p>
          <a:p>
            <a:pPr algn="ctr"/>
            <a:r>
              <a:rPr lang="en-GB" sz="1600" dirty="0">
                <a:solidFill>
                  <a:schemeClr val="accent3">
                    <a:lumMod val="50000"/>
                  </a:schemeClr>
                </a:solidFill>
              </a:rPr>
              <a:t>Activity: </a:t>
            </a:r>
            <a:r>
              <a:rPr lang="en-GB" sz="1600" i="1" dirty="0">
                <a:solidFill>
                  <a:schemeClr val="accent3">
                    <a:lumMod val="50000"/>
                  </a:schemeClr>
                </a:solidFill>
              </a:rPr>
              <a:t>deliver</a:t>
            </a:r>
          </a:p>
        </p:txBody>
      </p:sp>
      <p:sp>
        <p:nvSpPr>
          <p:cNvPr id="4" name="Rectangle 30">
            <a:extLst>
              <a:ext uri="{FF2B5EF4-FFF2-40B4-BE49-F238E27FC236}">
                <a16:creationId xmlns:a16="http://schemas.microsoft.com/office/drawing/2014/main" id="{064E5B13-BABD-C9DB-BB5A-9DDE2A0D5C2F}"/>
              </a:ext>
            </a:extLst>
          </p:cNvPr>
          <p:cNvSpPr/>
          <p:nvPr/>
        </p:nvSpPr>
        <p:spPr>
          <a:xfrm>
            <a:off x="6923256" y="2387325"/>
            <a:ext cx="2160000" cy="108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event 2</a:t>
            </a:r>
          </a:p>
          <a:p>
            <a:pPr algn="ctr"/>
            <a:r>
              <a:rPr lang="en-GB" i="1" dirty="0">
                <a:solidFill>
                  <a:schemeClr val="tx1"/>
                </a:solidFill>
                <a:latin typeface="+mj-lt"/>
                <a:ea typeface="CMU Typewriter Text" panose="02000309000000000000" pitchFamily="50" charset="0"/>
                <a:cs typeface="CMU Typewriter Text" panose="02000309000000000000" pitchFamily="50" charset="0"/>
              </a:rPr>
              <a:t>deliver</a:t>
            </a:r>
          </a:p>
        </p:txBody>
      </p:sp>
      <p:pic>
        <p:nvPicPr>
          <p:cNvPr id="6" name="Grafik 5" descr="Cloud mit einfarbiger Füllung">
            <a:extLst>
              <a:ext uri="{FF2B5EF4-FFF2-40B4-BE49-F238E27FC236}">
                <a16:creationId xmlns:a16="http://schemas.microsoft.com/office/drawing/2014/main" id="{52C4F92B-734E-A8FB-64BD-E7B7FC853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9802" y="1141324"/>
            <a:ext cx="693825" cy="693825"/>
          </a:xfrm>
          <a:prstGeom prst="rect">
            <a:avLst/>
          </a:prstGeom>
        </p:spPr>
      </p:pic>
      <p:pic>
        <p:nvPicPr>
          <p:cNvPr id="7" name="Grafik 6" descr="Cloud mit einfarbiger Füllung">
            <a:extLst>
              <a:ext uri="{FF2B5EF4-FFF2-40B4-BE49-F238E27FC236}">
                <a16:creationId xmlns:a16="http://schemas.microsoft.com/office/drawing/2014/main" id="{6174978A-1B87-0E4C-8E38-C03F20E5E4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6156" y="2800155"/>
            <a:ext cx="650182" cy="650182"/>
          </a:xfrm>
          <a:prstGeom prst="rect">
            <a:avLst/>
          </a:prstGeom>
        </p:spPr>
      </p:pic>
      <p:pic>
        <p:nvPicPr>
          <p:cNvPr id="8" name="Grafik 7" descr="Cloud mit einfarbiger Füllung">
            <a:extLst>
              <a:ext uri="{FF2B5EF4-FFF2-40B4-BE49-F238E27FC236}">
                <a16:creationId xmlns:a16="http://schemas.microsoft.com/office/drawing/2014/main" id="{88499820-4A2E-8613-B412-CC20B1503B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9431" y="2458349"/>
            <a:ext cx="474750" cy="474750"/>
          </a:xfrm>
          <a:prstGeom prst="rect">
            <a:avLst/>
          </a:prstGeom>
        </p:spPr>
      </p:pic>
      <p:sp>
        <p:nvSpPr>
          <p:cNvPr id="28" name="Rectangle 36">
            <a:extLst>
              <a:ext uri="{FF2B5EF4-FFF2-40B4-BE49-F238E27FC236}">
                <a16:creationId xmlns:a16="http://schemas.microsoft.com/office/drawing/2014/main" id="{02F0FCF7-0271-E4E2-EE6E-B7E8F0A66836}"/>
              </a:ext>
            </a:extLst>
          </p:cNvPr>
          <p:cNvSpPr/>
          <p:nvPr/>
        </p:nvSpPr>
        <p:spPr>
          <a:xfrm>
            <a:off x="2692303" y="3585224"/>
            <a:ext cx="1722525" cy="1080000"/>
          </a:xfrm>
          <a:prstGeom prst="rect">
            <a:avLst/>
          </a:prstGeom>
          <a:solidFill>
            <a:schemeClr val="tx2"/>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Rule C</a:t>
            </a:r>
          </a:p>
          <a:p>
            <a:pPr algn="ctr"/>
            <a:r>
              <a:rPr lang="en-GB" sz="1600" dirty="0">
                <a:solidFill>
                  <a:schemeClr val="bg1"/>
                </a:solidFill>
              </a:rPr>
              <a:t>Activity: </a:t>
            </a:r>
            <a:r>
              <a:rPr lang="en-GB" sz="1600" i="1" dirty="0">
                <a:solidFill>
                  <a:schemeClr val="bg1"/>
                </a:solidFill>
              </a:rPr>
              <a:t>inspect</a:t>
            </a:r>
          </a:p>
        </p:txBody>
      </p:sp>
      <p:sp>
        <p:nvSpPr>
          <p:cNvPr id="29" name="Rectangle 30">
            <a:extLst>
              <a:ext uri="{FF2B5EF4-FFF2-40B4-BE49-F238E27FC236}">
                <a16:creationId xmlns:a16="http://schemas.microsoft.com/office/drawing/2014/main" id="{F08562E1-0BDD-128D-D821-51C7A9554D5A}"/>
              </a:ext>
            </a:extLst>
          </p:cNvPr>
          <p:cNvSpPr/>
          <p:nvPr/>
        </p:nvSpPr>
        <p:spPr>
          <a:xfrm>
            <a:off x="6923256" y="3576000"/>
            <a:ext cx="2160000" cy="90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event 3</a:t>
            </a:r>
          </a:p>
          <a:p>
            <a:pPr algn="ctr"/>
            <a:r>
              <a:rPr lang="en-GB" i="1" dirty="0">
                <a:solidFill>
                  <a:schemeClr val="tx1"/>
                </a:solidFill>
                <a:latin typeface="+mj-lt"/>
                <a:ea typeface="CMU Typewriter Text" panose="02000309000000000000" pitchFamily="50" charset="0"/>
                <a:cs typeface="CMU Typewriter Text" panose="02000309000000000000" pitchFamily="50" charset="0"/>
              </a:rPr>
              <a:t>inspect</a:t>
            </a:r>
          </a:p>
        </p:txBody>
      </p:sp>
      <p:pic>
        <p:nvPicPr>
          <p:cNvPr id="39" name="Grafik 38" descr="Cloud mit einfarbiger Füllung">
            <a:extLst>
              <a:ext uri="{FF2B5EF4-FFF2-40B4-BE49-F238E27FC236}">
                <a16:creationId xmlns:a16="http://schemas.microsoft.com/office/drawing/2014/main" id="{68DFA7D4-613B-0585-27BE-C9A035110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5876" y="3732755"/>
            <a:ext cx="621050" cy="621050"/>
          </a:xfrm>
          <a:prstGeom prst="rect">
            <a:avLst/>
          </a:prstGeom>
        </p:spPr>
      </p:pic>
      <p:cxnSp>
        <p:nvCxnSpPr>
          <p:cNvPr id="41" name="Gerade Verbindung mit Pfeil 40">
            <a:extLst>
              <a:ext uri="{FF2B5EF4-FFF2-40B4-BE49-F238E27FC236}">
                <a16:creationId xmlns:a16="http://schemas.microsoft.com/office/drawing/2014/main" id="{6FC901BE-B55B-DA6C-8CA5-A4750554F903}"/>
              </a:ext>
            </a:extLst>
          </p:cNvPr>
          <p:cNvCxnSpPr>
            <a:cxnSpLocks/>
            <a:stCxn id="28" idx="3"/>
            <a:endCxn id="39" idx="1"/>
          </p:cNvCxnSpPr>
          <p:nvPr/>
        </p:nvCxnSpPr>
        <p:spPr>
          <a:xfrm flipV="1">
            <a:off x="4414828" y="4043280"/>
            <a:ext cx="1701048" cy="8194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30">
            <a:extLst>
              <a:ext uri="{FF2B5EF4-FFF2-40B4-BE49-F238E27FC236}">
                <a16:creationId xmlns:a16="http://schemas.microsoft.com/office/drawing/2014/main" id="{AE717168-D648-0287-CC24-358E9B78BB28}"/>
              </a:ext>
            </a:extLst>
          </p:cNvPr>
          <p:cNvSpPr/>
          <p:nvPr/>
        </p:nvSpPr>
        <p:spPr>
          <a:xfrm>
            <a:off x="6923256" y="4584675"/>
            <a:ext cx="2160000" cy="9000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Consolas" panose="020B0609020204030204" pitchFamily="49" charset="0"/>
                <a:ea typeface="CMU Typewriter Text" panose="02000309000000000000" pitchFamily="50" charset="0"/>
                <a:cs typeface="CMU Typewriter Text" panose="02000309000000000000" pitchFamily="50" charset="0"/>
              </a:rPr>
              <a:t>event 4</a:t>
            </a:r>
          </a:p>
          <a:p>
            <a:pPr algn="ctr"/>
            <a:r>
              <a:rPr lang="en-GB" i="1" dirty="0">
                <a:solidFill>
                  <a:schemeClr val="tx1"/>
                </a:solidFill>
                <a:latin typeface="+mj-lt"/>
                <a:ea typeface="CMU Typewriter Text" panose="02000309000000000000" pitchFamily="50" charset="0"/>
                <a:cs typeface="CMU Typewriter Text" panose="02000309000000000000" pitchFamily="50" charset="0"/>
              </a:rPr>
              <a:t>load</a:t>
            </a:r>
          </a:p>
        </p:txBody>
      </p:sp>
      <p:pic>
        <p:nvPicPr>
          <p:cNvPr id="51" name="Grafik 50" descr="Cloud mit einfarbiger Füllung">
            <a:extLst>
              <a:ext uri="{FF2B5EF4-FFF2-40B4-BE49-F238E27FC236}">
                <a16:creationId xmlns:a16="http://schemas.microsoft.com/office/drawing/2014/main" id="{66EE8C53-C58C-F351-8A9D-9FB32631BE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03" y="4665224"/>
            <a:ext cx="621050" cy="621050"/>
          </a:xfrm>
          <a:prstGeom prst="rect">
            <a:avLst/>
          </a:prstGeom>
        </p:spPr>
      </p:pic>
      <p:cxnSp>
        <p:nvCxnSpPr>
          <p:cNvPr id="54" name="Gerader Verbinder 53">
            <a:extLst>
              <a:ext uri="{FF2B5EF4-FFF2-40B4-BE49-F238E27FC236}">
                <a16:creationId xmlns:a16="http://schemas.microsoft.com/office/drawing/2014/main" id="{0873531D-3670-9963-F5FE-B7EF73429D89}"/>
              </a:ext>
            </a:extLst>
          </p:cNvPr>
          <p:cNvCxnSpPr>
            <a:cxnSpLocks/>
          </p:cNvCxnSpPr>
          <p:nvPr/>
        </p:nvCxnSpPr>
        <p:spPr>
          <a:xfrm flipV="1">
            <a:off x="6229431" y="4783873"/>
            <a:ext cx="360940" cy="42140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3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3" grpId="0" animBg="1"/>
      <p:bldP spid="4" grpId="0" animBg="1"/>
      <p:bldP spid="28" grpId="0" animBg="1"/>
      <p:bldP spid="29" grpId="0" animBg="1"/>
      <p:bldP spid="50" grpId="0" animBg="1"/>
    </p:bldLst>
  </p:timing>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rces">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a:p>
        </p:txBody>
      </p:sp>
      <p:cxnSp>
        <p:nvCxnSpPr>
          <p:cNvPr id="21" name="import arrow">
            <a:extLst>
              <a:ext uri="{FF2B5EF4-FFF2-40B4-BE49-F238E27FC236}">
                <a16:creationId xmlns:a16="http://schemas.microsoft.com/office/drawing/2014/main" id="{9BA060DB-93EB-A22D-C3F6-7CDA00D52663}"/>
              </a:ext>
            </a:extLst>
          </p:cNvPr>
          <p:cNvCxnSpPr>
            <a:cxnSpLocks/>
            <a:stCxn id="25" idx="3"/>
            <a:endCxn id="6" idx="1"/>
          </p:cNvCxnSpPr>
          <p:nvPr/>
        </p:nvCxnSpPr>
        <p:spPr>
          <a:xfrm>
            <a:off x="1222791" y="3060000"/>
            <a:ext cx="8483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32C2CF4-C4CE-9442-2FB2-F9F8819866E5}"/>
              </a:ext>
            </a:extLst>
          </p:cNvPr>
          <p:cNvSpPr txBox="1"/>
          <p:nvPr/>
        </p:nvSpPr>
        <p:spPr>
          <a:xfrm>
            <a:off x="1222791" y="3060000"/>
            <a:ext cx="924975" cy="307777"/>
          </a:xfrm>
          <a:prstGeom prst="rect">
            <a:avLst/>
          </a:prstGeom>
          <a:noFill/>
        </p:spPr>
        <p:txBody>
          <a:bodyPr wrap="square" lIns="0" rtlCol="0">
            <a:spAutoFit/>
          </a:bodyPr>
          <a:lstStyle/>
          <a:p>
            <a:r>
              <a:rPr lang="de-DE" sz="1400" dirty="0" err="1"/>
              <a:t>import</a:t>
            </a:r>
            <a:endParaRPr lang="en-US" sz="1400" dirty="0"/>
          </a:p>
        </p:txBody>
      </p:sp>
      <p:grpSp>
        <p:nvGrpSpPr>
          <p:cNvPr id="39" name="OCEL">
            <a:extLst>
              <a:ext uri="{FF2B5EF4-FFF2-40B4-BE49-F238E27FC236}">
                <a16:creationId xmlns:a16="http://schemas.microsoft.com/office/drawing/2014/main" id="{E204D800-C1B3-575F-41FE-07404B00D9A9}"/>
              </a:ext>
            </a:extLst>
          </p:cNvPr>
          <p:cNvGrpSpPr/>
          <p:nvPr/>
        </p:nvGrpSpPr>
        <p:grpSpPr>
          <a:xfrm>
            <a:off x="142791" y="2700000"/>
            <a:ext cx="1080000" cy="1030045"/>
            <a:chOff x="142852" y="2836889"/>
            <a:chExt cx="1080000" cy="1030045"/>
          </a:xfrm>
        </p:grpSpPr>
        <p:sp>
          <p:nvSpPr>
            <p:cNvPr id="25" name="Rechteck 24">
              <a:extLst>
                <a:ext uri="{FF2B5EF4-FFF2-40B4-BE49-F238E27FC236}">
                  <a16:creationId xmlns:a16="http://schemas.microsoft.com/office/drawing/2014/main" id="{E5823EE6-F143-D61D-64C8-C5661D013F8A}"/>
                </a:ext>
              </a:extLst>
            </p:cNvPr>
            <p:cNvSpPr/>
            <p:nvPr/>
          </p:nvSpPr>
          <p:spPr>
            <a:xfrm>
              <a:off x="142852" y="2836889"/>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13EB641-FB32-6F75-6330-A41E2CB60D16}"/>
                </a:ext>
              </a:extLst>
            </p:cNvPr>
            <p:cNvSpPr txBox="1"/>
            <p:nvPr/>
          </p:nvSpPr>
          <p:spPr>
            <a:xfrm>
              <a:off x="220364" y="3559157"/>
              <a:ext cx="924975" cy="307777"/>
            </a:xfrm>
            <a:prstGeom prst="rect">
              <a:avLst/>
            </a:prstGeom>
            <a:noFill/>
          </p:spPr>
          <p:txBody>
            <a:bodyPr wrap="square" rtlCol="0">
              <a:spAutoFit/>
            </a:bodyPr>
            <a:lstStyle/>
            <a:p>
              <a:pPr algn="ctr"/>
              <a:r>
                <a:rPr lang="de-DE" sz="1400" dirty="0"/>
                <a:t>OCEL</a:t>
              </a:r>
              <a:endParaRPr lang="en-US" sz="1400" dirty="0"/>
            </a:p>
          </p:txBody>
        </p:sp>
      </p:grpSp>
      <p:pic>
        <p:nvPicPr>
          <p:cNvPr id="8" name="OCEL icon" descr="Datenbank mit einfarbiger Füllung">
            <a:extLst>
              <a:ext uri="{FF2B5EF4-FFF2-40B4-BE49-F238E27FC236}">
                <a16:creationId xmlns:a16="http://schemas.microsoft.com/office/drawing/2014/main" id="{43340210-23D9-F515-EF94-0C9558FE5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2791" y="2636903"/>
            <a:ext cx="1080000" cy="840671"/>
          </a:xfrm>
        </p:spPr>
      </p:pic>
      <p:cxnSp>
        <p:nvCxnSpPr>
          <p:cNvPr id="9" name="export arrow">
            <a:extLst>
              <a:ext uri="{FF2B5EF4-FFF2-40B4-BE49-F238E27FC236}">
                <a16:creationId xmlns:a16="http://schemas.microsoft.com/office/drawing/2014/main" id="{005157EF-AD4E-BF93-E573-0E5658328087}"/>
              </a:ext>
            </a:extLst>
          </p:cNvPr>
          <p:cNvCxnSpPr>
            <a:cxnSpLocks/>
            <a:endCxn id="22" idx="0"/>
          </p:cNvCxnSpPr>
          <p:nvPr/>
        </p:nvCxnSpPr>
        <p:spPr>
          <a:xfrm rot="5400000">
            <a:off x="9837862" y="3804708"/>
            <a:ext cx="1850847" cy="1431"/>
          </a:xfrm>
          <a:prstGeom prst="bentConnector3">
            <a:avLst>
              <a:gd name="adj1" fmla="val 50000"/>
            </a:avLst>
          </a:prstGeom>
          <a:ln w="28575">
            <a:solidFill>
              <a:schemeClr val="accent3">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4DE40AC7-16B8-C7A8-84EB-55516D4EAD75}"/>
              </a:ext>
            </a:extLst>
          </p:cNvPr>
          <p:cNvSpPr txBox="1"/>
          <p:nvPr/>
        </p:nvSpPr>
        <p:spPr>
          <a:xfrm>
            <a:off x="10762568" y="4252501"/>
            <a:ext cx="924975" cy="307777"/>
          </a:xfrm>
          <a:prstGeom prst="rect">
            <a:avLst/>
          </a:prstGeom>
          <a:noFill/>
        </p:spPr>
        <p:txBody>
          <a:bodyPr wrap="square" rtlCol="0">
            <a:spAutoFit/>
          </a:bodyPr>
          <a:lstStyle/>
          <a:p>
            <a:r>
              <a:rPr lang="de-DE" sz="1400" dirty="0" err="1">
                <a:solidFill>
                  <a:schemeClr val="accent3">
                    <a:lumMod val="75000"/>
                    <a:alpha val="50000"/>
                  </a:schemeClr>
                </a:solidFill>
              </a:rPr>
              <a:t>export</a:t>
            </a:r>
            <a:endParaRPr lang="en-US" sz="1400" dirty="0">
              <a:solidFill>
                <a:schemeClr val="accent3">
                  <a:lumMod val="75000"/>
                  <a:alpha val="50000"/>
                </a:schemeClr>
              </a:solidFill>
            </a:endParaRPr>
          </a:p>
        </p:txBody>
      </p:sp>
      <p:grpSp>
        <p:nvGrpSpPr>
          <p:cNvPr id="15" name="sOCEL">
            <a:extLst>
              <a:ext uri="{FF2B5EF4-FFF2-40B4-BE49-F238E27FC236}">
                <a16:creationId xmlns:a16="http://schemas.microsoft.com/office/drawing/2014/main" id="{F23CE546-F039-F2EF-B6D5-9F00094B6E19}"/>
              </a:ext>
            </a:extLst>
          </p:cNvPr>
          <p:cNvGrpSpPr/>
          <p:nvPr/>
        </p:nvGrpSpPr>
        <p:grpSpPr>
          <a:xfrm>
            <a:off x="10222568" y="4788915"/>
            <a:ext cx="1080000" cy="1032313"/>
            <a:chOff x="10236538" y="4755895"/>
            <a:chExt cx="1080000" cy="1032313"/>
          </a:xfrm>
        </p:grpSpPr>
        <p:sp>
          <p:nvSpPr>
            <p:cNvPr id="18" name="Textfeld 17">
              <a:extLst>
                <a:ext uri="{FF2B5EF4-FFF2-40B4-BE49-F238E27FC236}">
                  <a16:creationId xmlns:a16="http://schemas.microsoft.com/office/drawing/2014/main" id="{1FF7C04A-4FE0-2892-FCF1-D398DABB33A1}"/>
                </a:ext>
              </a:extLst>
            </p:cNvPr>
            <p:cNvSpPr txBox="1"/>
            <p:nvPr/>
          </p:nvSpPr>
          <p:spPr>
            <a:xfrm>
              <a:off x="10314051" y="5480431"/>
              <a:ext cx="924975" cy="307777"/>
            </a:xfrm>
            <a:prstGeom prst="rect">
              <a:avLst/>
            </a:prstGeom>
            <a:noFill/>
          </p:spPr>
          <p:txBody>
            <a:bodyPr wrap="square" rtlCol="0">
              <a:spAutoFit/>
            </a:bodyPr>
            <a:lstStyle/>
            <a:p>
              <a:pPr algn="ctr"/>
              <a:r>
                <a:rPr lang="de-DE" sz="1400" dirty="0">
                  <a:solidFill>
                    <a:schemeClr val="accent3">
                      <a:lumMod val="75000"/>
                      <a:alpha val="50000"/>
                    </a:schemeClr>
                  </a:solidFill>
                </a:rPr>
                <a:t>sOCEL</a:t>
              </a:r>
              <a:endParaRPr lang="en-US" sz="1400" dirty="0">
                <a:solidFill>
                  <a:schemeClr val="accent3">
                    <a:lumMod val="75000"/>
                    <a:alpha val="50000"/>
                  </a:schemeClr>
                </a:solidFill>
              </a:endParaRPr>
            </a:p>
          </p:txBody>
        </p:sp>
        <p:sp>
          <p:nvSpPr>
            <p:cNvPr id="20" name="Rechteck 19">
              <a:extLst>
                <a:ext uri="{FF2B5EF4-FFF2-40B4-BE49-F238E27FC236}">
                  <a16:creationId xmlns:a16="http://schemas.microsoft.com/office/drawing/2014/main" id="{33F84520-5BF7-7621-BC88-96AF86FE3849}"/>
                </a:ext>
              </a:extLst>
            </p:cNvPr>
            <p:cNvSpPr/>
            <p:nvPr/>
          </p:nvSpPr>
          <p:spPr>
            <a:xfrm>
              <a:off x="10236538" y="4755895"/>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pic>
        <p:nvPicPr>
          <p:cNvPr id="22" name="sOCEL icon" descr="Datenbank mit einfarbiger Füllung">
            <a:extLst>
              <a:ext uri="{FF2B5EF4-FFF2-40B4-BE49-F238E27FC236}">
                <a16:creationId xmlns:a16="http://schemas.microsoft.com/office/drawing/2014/main" id="{31F31682-7CBB-A593-7201-FEB8271C27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2569" y="4730847"/>
            <a:ext cx="1080000" cy="840671"/>
          </a:xfrm>
          <a:prstGeom prst="rect">
            <a:avLst/>
          </a:prstGeom>
          <a:noFill/>
        </p:spPr>
      </p:pic>
      <p:sp>
        <p:nvSpPr>
          <p:cNvPr id="23" name="dummy bg">
            <a:extLst>
              <a:ext uri="{FF2B5EF4-FFF2-40B4-BE49-F238E27FC236}">
                <a16:creationId xmlns:a16="http://schemas.microsoft.com/office/drawing/2014/main" id="{B7770C43-433F-EA42-A52B-BB84D592C56A}"/>
              </a:ext>
            </a:extLst>
          </p:cNvPr>
          <p:cNvSpPr/>
          <p:nvPr/>
        </p:nvSpPr>
        <p:spPr>
          <a:xfrm>
            <a:off x="9684000" y="3237732"/>
            <a:ext cx="2160000" cy="900000"/>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solidFill>
              </a:rPr>
              <a:t>Object</a:t>
            </a:r>
            <a:endParaRPr lang="de-DE" sz="1600" b="1" dirty="0">
              <a:solidFill>
                <a:schemeClr val="bg1"/>
              </a:solidFill>
            </a:endParaRPr>
          </a:p>
          <a:p>
            <a:pPr algn="ctr"/>
            <a:r>
              <a:rPr lang="de-DE" sz="1600" b="1" dirty="0" err="1">
                <a:solidFill>
                  <a:schemeClr val="bg1"/>
                </a:solidFill>
              </a:rPr>
              <a:t>emissions</a:t>
            </a:r>
            <a:endParaRPr lang="en-US" sz="1600" b="1" dirty="0">
              <a:solidFill>
                <a:schemeClr val="bg1"/>
              </a:solidFill>
            </a:endParaRPr>
          </a:p>
        </p:txBody>
      </p:sp>
      <p:sp>
        <p:nvSpPr>
          <p:cNvPr id="24" name="dummy bg">
            <a:extLst>
              <a:ext uri="{FF2B5EF4-FFF2-40B4-BE49-F238E27FC236}">
                <a16:creationId xmlns:a16="http://schemas.microsoft.com/office/drawing/2014/main" id="{DBF1E46E-DBA7-896F-E9B7-B6492712159B}"/>
              </a:ext>
            </a:extLst>
          </p:cNvPr>
          <p:cNvSpPr/>
          <p:nvPr/>
        </p:nvSpPr>
        <p:spPr>
          <a:xfrm>
            <a:off x="9684000" y="1977732"/>
            <a:ext cx="2160000" cy="900000"/>
          </a:xfrm>
          <a:prstGeom prst="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Total </a:t>
            </a:r>
            <a:r>
              <a:rPr lang="de-DE" sz="1600" b="1" dirty="0" err="1">
                <a:solidFill>
                  <a:schemeClr val="bg1"/>
                </a:solidFill>
              </a:rPr>
              <a:t>event</a:t>
            </a:r>
            <a:r>
              <a:rPr lang="de-DE" sz="1600" b="1" dirty="0">
                <a:solidFill>
                  <a:schemeClr val="bg1"/>
                </a:solidFill>
              </a:rPr>
              <a:t> </a:t>
            </a:r>
            <a:r>
              <a:rPr lang="de-DE" sz="1600" b="1" dirty="0" err="1">
                <a:solidFill>
                  <a:schemeClr val="bg1"/>
                </a:solidFill>
              </a:rPr>
              <a:t>emissions</a:t>
            </a:r>
            <a:endParaRPr lang="en-US" sz="1600" b="1" dirty="0">
              <a:solidFill>
                <a:schemeClr val="bg1"/>
              </a:solidFill>
            </a:endParaRPr>
          </a:p>
        </p:txBody>
      </p:sp>
      <p:sp>
        <p:nvSpPr>
          <p:cNvPr id="26" name="Rechteck 25">
            <a:extLst>
              <a:ext uri="{FF2B5EF4-FFF2-40B4-BE49-F238E27FC236}">
                <a16:creationId xmlns:a16="http://schemas.microsoft.com/office/drawing/2014/main" id="{69DC8CC3-258E-1B03-309F-DC7435ED4026}"/>
              </a:ext>
            </a:extLst>
          </p:cNvPr>
          <p:cNvSpPr/>
          <p:nvPr/>
        </p:nvSpPr>
        <p:spPr>
          <a:xfrm>
            <a:off x="9684000" y="3240000"/>
            <a:ext cx="2160000" cy="900000"/>
          </a:xfrm>
          <a:prstGeom prst="rect">
            <a:avLst/>
          </a:prstGeom>
          <a:solidFill>
            <a:schemeClr val="accent3">
              <a:alpha val="50000"/>
            </a:schemeClr>
          </a:solidFill>
          <a:ln>
            <a:solidFill>
              <a:schemeClr val="accent3">
                <a:lumMod val="50000"/>
                <a:alpha val="5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alpha val="75000"/>
                  </a:schemeClr>
                </a:solidFill>
              </a:rPr>
              <a:t>Object</a:t>
            </a:r>
            <a:endParaRPr lang="de-DE" sz="1600" b="1" dirty="0">
              <a:solidFill>
                <a:schemeClr val="bg1">
                  <a:alpha val="75000"/>
                </a:schemeClr>
              </a:solidFill>
            </a:endParaRPr>
          </a:p>
          <a:p>
            <a:pPr algn="ctr"/>
            <a:r>
              <a:rPr lang="de-DE" sz="1600" dirty="0" err="1">
                <a:solidFill>
                  <a:schemeClr val="bg1">
                    <a:alpha val="75000"/>
                  </a:schemeClr>
                </a:solidFill>
              </a:rPr>
              <a:t>emissions</a:t>
            </a:r>
            <a:endParaRPr lang="en-US" sz="1600" dirty="0">
              <a:solidFill>
                <a:schemeClr val="bg1">
                  <a:alpha val="75000"/>
                </a:schemeClr>
              </a:solidFill>
            </a:endParaRPr>
          </a:p>
        </p:txBody>
      </p:sp>
      <p:sp>
        <p:nvSpPr>
          <p:cNvPr id="27" name="Rechteck 26">
            <a:extLst>
              <a:ext uri="{FF2B5EF4-FFF2-40B4-BE49-F238E27FC236}">
                <a16:creationId xmlns:a16="http://schemas.microsoft.com/office/drawing/2014/main" id="{099F5FE2-3789-301A-0D5B-8BFE900B025D}"/>
              </a:ext>
            </a:extLst>
          </p:cNvPr>
          <p:cNvSpPr/>
          <p:nvPr/>
        </p:nvSpPr>
        <p:spPr>
          <a:xfrm>
            <a:off x="9684000" y="1980000"/>
            <a:ext cx="2160000" cy="900000"/>
          </a:xfrm>
          <a:prstGeom prst="rect">
            <a:avLst/>
          </a:prstGeom>
          <a:solidFill>
            <a:schemeClr val="accent3">
              <a:alpha val="50000"/>
            </a:schemeClr>
          </a:solidFill>
          <a:ln>
            <a:solidFill>
              <a:schemeClr val="accent3">
                <a:lumMod val="50000"/>
                <a:alpha val="5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alpha val="75000"/>
                  </a:schemeClr>
                </a:solidFill>
              </a:rPr>
              <a:t>Total </a:t>
            </a:r>
            <a:r>
              <a:rPr lang="de-DE" sz="1600" b="1" dirty="0" err="1">
                <a:solidFill>
                  <a:schemeClr val="bg1">
                    <a:alpha val="75000"/>
                  </a:schemeClr>
                </a:solidFill>
              </a:rPr>
              <a:t>event</a:t>
            </a:r>
            <a:r>
              <a:rPr lang="de-DE" sz="1600" b="1" dirty="0">
                <a:solidFill>
                  <a:schemeClr val="bg1">
                    <a:alpha val="75000"/>
                  </a:schemeClr>
                </a:solidFill>
              </a:rPr>
              <a:t> </a:t>
            </a:r>
            <a:r>
              <a:rPr lang="de-DE" sz="1600" dirty="0" err="1">
                <a:solidFill>
                  <a:schemeClr val="bg1">
                    <a:alpha val="75000"/>
                  </a:schemeClr>
                </a:solidFill>
              </a:rPr>
              <a:t>emissions</a:t>
            </a:r>
            <a:endParaRPr lang="en-US" sz="1600" dirty="0">
              <a:solidFill>
                <a:schemeClr val="bg1">
                  <a:alpha val="75000"/>
                </a:schemeClr>
              </a:solidFill>
            </a:endParaRPr>
          </a:p>
        </p:txBody>
      </p:sp>
      <p:sp>
        <p:nvSpPr>
          <p:cNvPr id="11" name="Ev. em">
            <a:extLst>
              <a:ext uri="{FF2B5EF4-FFF2-40B4-BE49-F238E27FC236}">
                <a16:creationId xmlns:a16="http://schemas.microsoft.com/office/drawing/2014/main" id="{6AC978CF-A0B5-118C-F71E-56097F748706}"/>
              </a:ext>
            </a:extLst>
          </p:cNvPr>
          <p:cNvSpPr/>
          <p:nvPr/>
        </p:nvSpPr>
        <p:spPr>
          <a:xfrm>
            <a:off x="482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rPr>
              <a:t>Event</a:t>
            </a:r>
            <a:r>
              <a:rPr lang="de-DE" sz="1400" dirty="0">
                <a:solidFill>
                  <a:schemeClr val="bg1"/>
                </a:solidFill>
              </a:rPr>
              <a:t> </a:t>
            </a:r>
            <a:r>
              <a:rPr lang="de-DE" sz="1400" dirty="0" err="1">
                <a:solidFill>
                  <a:schemeClr val="bg1"/>
                </a:solidFill>
              </a:rPr>
              <a:t>Emissions</a:t>
            </a:r>
            <a:endParaRPr lang="en-US" sz="1400" dirty="0">
              <a:solidFill>
                <a:schemeClr val="bg1"/>
              </a:solidFill>
            </a:endParaRPr>
          </a:p>
        </p:txBody>
      </p:sp>
      <p:sp>
        <p:nvSpPr>
          <p:cNvPr id="12" name="E2O em">
            <a:extLst>
              <a:ext uri="{FF2B5EF4-FFF2-40B4-BE49-F238E27FC236}">
                <a16:creationId xmlns:a16="http://schemas.microsoft.com/office/drawing/2014/main" id="{90A9E1C7-928B-756E-ECC2-297BD7AAC111}"/>
              </a:ext>
            </a:extLst>
          </p:cNvPr>
          <p:cNvSpPr/>
          <p:nvPr/>
        </p:nvSpPr>
        <p:spPr>
          <a:xfrm>
            <a:off x="482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rPr>
              <a:t>E2O</a:t>
            </a:r>
            <a:r>
              <a:rPr lang="de-DE" sz="1400" dirty="0">
                <a:solidFill>
                  <a:schemeClr val="bg1"/>
                </a:solidFill>
              </a:rPr>
              <a:t> </a:t>
            </a:r>
            <a:r>
              <a:rPr lang="de-DE" sz="1400" dirty="0" err="1">
                <a:solidFill>
                  <a:schemeClr val="bg1"/>
                </a:solidFill>
              </a:rPr>
              <a:t>Emissions</a:t>
            </a:r>
            <a:endParaRPr lang="en-US" sz="1400" dirty="0">
              <a:solidFill>
                <a:schemeClr val="bg1"/>
              </a:solidFill>
            </a:endParaRPr>
          </a:p>
        </p:txBody>
      </p:sp>
      <p:sp>
        <p:nvSpPr>
          <p:cNvPr id="7" name="Phase 1">
            <a:extLst>
              <a:ext uri="{FF2B5EF4-FFF2-40B4-BE49-F238E27FC236}">
                <a16:creationId xmlns:a16="http://schemas.microsoft.com/office/drawing/2014/main" id="{3E108085-B1D3-4AF4-C7D6-A400A88C01D0}"/>
              </a:ext>
            </a:extLst>
          </p:cNvPr>
          <p:cNvSpPr/>
          <p:nvPr/>
        </p:nvSpPr>
        <p:spPr>
          <a:xfrm>
            <a:off x="1697883" y="1260000"/>
            <a:ext cx="315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1</a:t>
            </a:r>
            <a:endParaRPr lang="en-US" dirty="0">
              <a:solidFill>
                <a:schemeClr val="tx1">
                  <a:lumMod val="50000"/>
                  <a:lumOff val="50000"/>
                </a:schemeClr>
              </a:solidFill>
            </a:endParaRPr>
          </a:p>
        </p:txBody>
      </p:sp>
      <p:sp>
        <p:nvSpPr>
          <p:cNvPr id="13" name="Phase 2">
            <a:extLst>
              <a:ext uri="{FF2B5EF4-FFF2-40B4-BE49-F238E27FC236}">
                <a16:creationId xmlns:a16="http://schemas.microsoft.com/office/drawing/2014/main" id="{8F324F3E-590D-346C-4AE4-02C297757E54}"/>
              </a:ext>
            </a:extLst>
          </p:cNvPr>
          <p:cNvSpPr/>
          <p:nvPr/>
        </p:nvSpPr>
        <p:spPr>
          <a:xfrm>
            <a:off x="6558000" y="1260000"/>
            <a:ext cx="315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2</a:t>
            </a:r>
            <a:endParaRPr lang="en-US" dirty="0">
              <a:solidFill>
                <a:schemeClr val="tx1">
                  <a:lumMod val="50000"/>
                  <a:lumOff val="50000"/>
                </a:schemeClr>
              </a:solidFill>
            </a:endParaRPr>
          </a:p>
        </p:txBody>
      </p:sp>
      <p:sp>
        <p:nvSpPr>
          <p:cNvPr id="6" name="Phase 1 chevron highlight">
            <a:extLst>
              <a:ext uri="{FF2B5EF4-FFF2-40B4-BE49-F238E27FC236}">
                <a16:creationId xmlns:a16="http://schemas.microsoft.com/office/drawing/2014/main" id="{6B1DE8CF-400D-2DA5-C2D0-E00D244B0099}"/>
              </a:ext>
            </a:extLst>
          </p:cNvPr>
          <p:cNvSpPr/>
          <p:nvPr/>
        </p:nvSpPr>
        <p:spPr>
          <a:xfrm>
            <a:off x="1620000" y="1800000"/>
            <a:ext cx="3600000" cy="2520000"/>
          </a:xfrm>
          <a:prstGeom prst="chevron">
            <a:avLst>
              <a:gd name="adj" fmla="val 17901"/>
            </a:avLst>
          </a:prstGeom>
          <a:solidFill>
            <a:schemeClr val="accent5"/>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sz="2000" b="1" dirty="0">
                <a:solidFill>
                  <a:schemeClr val="bg1"/>
                </a:solidFill>
              </a:rPr>
              <a:t>Emission</a:t>
            </a:r>
          </a:p>
          <a:p>
            <a:pPr algn="ctr"/>
            <a:r>
              <a:rPr lang="de-DE" sz="2000" b="1" dirty="0" err="1">
                <a:solidFill>
                  <a:schemeClr val="bg1"/>
                </a:solidFill>
              </a:rPr>
              <a:t>Estimation</a:t>
            </a:r>
            <a:endParaRPr lang="de-DE" sz="2000" b="1" dirty="0">
              <a:solidFill>
                <a:schemeClr val="bg1"/>
              </a:solidFill>
            </a:endParaRPr>
          </a:p>
        </p:txBody>
      </p:sp>
      <p:sp>
        <p:nvSpPr>
          <p:cNvPr id="10" name="Phase 2 chevron">
            <a:extLst>
              <a:ext uri="{FF2B5EF4-FFF2-40B4-BE49-F238E27FC236}">
                <a16:creationId xmlns:a16="http://schemas.microsoft.com/office/drawing/2014/main" id="{8AA3C855-BD3B-5FA0-2255-A859FC49BED7}"/>
              </a:ext>
            </a:extLst>
          </p:cNvPr>
          <p:cNvSpPr/>
          <p:nvPr/>
        </p:nvSpPr>
        <p:spPr>
          <a:xfrm>
            <a:off x="6480000" y="1800000"/>
            <a:ext cx="3600000" cy="2520000"/>
          </a:xfrm>
          <a:prstGeom prst="chevron">
            <a:avLst>
              <a:gd name="adj" fmla="val 17901"/>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sz="2000" b="1" dirty="0">
                <a:solidFill>
                  <a:schemeClr val="tx1">
                    <a:lumMod val="50000"/>
                    <a:lumOff val="50000"/>
                  </a:schemeClr>
                </a:solidFill>
              </a:rPr>
              <a:t>Emission</a:t>
            </a:r>
          </a:p>
          <a:p>
            <a:pPr algn="ctr"/>
            <a:r>
              <a:rPr lang="de-DE" sz="2000" b="1" dirty="0" err="1">
                <a:solidFill>
                  <a:schemeClr val="tx1">
                    <a:lumMod val="50000"/>
                    <a:lumOff val="50000"/>
                  </a:schemeClr>
                </a:solidFill>
              </a:rPr>
              <a:t>Allocation</a:t>
            </a:r>
            <a:endParaRPr lang="de-DE" sz="2000" b="1" dirty="0">
              <a:solidFill>
                <a:schemeClr val="tx1">
                  <a:lumMod val="50000"/>
                  <a:lumOff val="50000"/>
                </a:schemeClr>
              </a:solidFill>
            </a:endParaRPr>
          </a:p>
        </p:txBody>
      </p:sp>
      <p:sp>
        <p:nvSpPr>
          <p:cNvPr id="3" name="Phase 1 chevron">
            <a:extLst>
              <a:ext uri="{FF2B5EF4-FFF2-40B4-BE49-F238E27FC236}">
                <a16:creationId xmlns:a16="http://schemas.microsoft.com/office/drawing/2014/main" id="{CBBCFF44-2DBC-87C2-E6DB-02961CDEF3D2}"/>
              </a:ext>
            </a:extLst>
          </p:cNvPr>
          <p:cNvSpPr/>
          <p:nvPr/>
        </p:nvSpPr>
        <p:spPr>
          <a:xfrm>
            <a:off x="1620000" y="1800000"/>
            <a:ext cx="3600000" cy="2520000"/>
          </a:xfrm>
          <a:prstGeom prst="chevron">
            <a:avLst>
              <a:gd name="adj" fmla="val 17901"/>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sz="2000" b="1" dirty="0">
                <a:solidFill>
                  <a:schemeClr val="tx1">
                    <a:lumMod val="50000"/>
                    <a:lumOff val="50000"/>
                  </a:schemeClr>
                </a:solidFill>
              </a:rPr>
              <a:t>Emission</a:t>
            </a:r>
          </a:p>
          <a:p>
            <a:pPr algn="ctr"/>
            <a:r>
              <a:rPr lang="de-DE" sz="2000" b="1" dirty="0" err="1">
                <a:solidFill>
                  <a:schemeClr val="tx1">
                    <a:lumMod val="50000"/>
                    <a:lumOff val="50000"/>
                  </a:schemeClr>
                </a:solidFill>
              </a:rPr>
              <a:t>Estimation</a:t>
            </a:r>
            <a:endParaRPr lang="de-DE" sz="2000" b="1" dirty="0">
              <a:solidFill>
                <a:schemeClr val="tx1">
                  <a:lumMod val="50000"/>
                  <a:lumOff val="50000"/>
                </a:schemeClr>
              </a:solidFill>
            </a:endParaRPr>
          </a:p>
        </p:txBody>
      </p:sp>
      <p:sp>
        <p:nvSpPr>
          <p:cNvPr id="4" name="Phase 2 chevron highlight">
            <a:extLst>
              <a:ext uri="{FF2B5EF4-FFF2-40B4-BE49-F238E27FC236}">
                <a16:creationId xmlns:a16="http://schemas.microsoft.com/office/drawing/2014/main" id="{93E98AAF-C769-23A7-8ED7-51809B089EA7}"/>
              </a:ext>
            </a:extLst>
          </p:cNvPr>
          <p:cNvSpPr/>
          <p:nvPr/>
        </p:nvSpPr>
        <p:spPr>
          <a:xfrm>
            <a:off x="6480000" y="1800000"/>
            <a:ext cx="3600000" cy="2520000"/>
          </a:xfrm>
          <a:prstGeom prst="chevron">
            <a:avLst>
              <a:gd name="adj" fmla="val 17901"/>
            </a:avLst>
          </a:prstGeom>
          <a:solidFill>
            <a:schemeClr val="accent5"/>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sz="2000" b="1" dirty="0">
                <a:solidFill>
                  <a:schemeClr val="bg1"/>
                </a:solidFill>
              </a:rPr>
              <a:t>Emission</a:t>
            </a:r>
          </a:p>
          <a:p>
            <a:pPr algn="ctr"/>
            <a:r>
              <a:rPr lang="de-DE" sz="2000" b="1" dirty="0" err="1">
                <a:solidFill>
                  <a:schemeClr val="bg1"/>
                </a:solidFill>
              </a:rPr>
              <a:t>Allocation</a:t>
            </a:r>
            <a:endParaRPr lang="de-DE" sz="2000" b="1" dirty="0">
              <a:solidFill>
                <a:schemeClr val="bg1"/>
              </a:solidFill>
            </a:endParaRPr>
          </a:p>
        </p:txBody>
      </p:sp>
      <p:sp>
        <p:nvSpPr>
          <p:cNvPr id="2" name="Titel">
            <a:extLst>
              <a:ext uri="{FF2B5EF4-FFF2-40B4-BE49-F238E27FC236}">
                <a16:creationId xmlns:a16="http://schemas.microsoft.com/office/drawing/2014/main" id="{E79BF9DA-3465-0D41-8E90-66A1E1804C22}"/>
              </a:ext>
            </a:extLst>
          </p:cNvPr>
          <p:cNvSpPr>
            <a:spLocks noGrp="1"/>
          </p:cNvSpPr>
          <p:nvPr>
            <p:ph type="title"/>
          </p:nvPr>
        </p:nvSpPr>
        <p:spPr/>
        <p:txBody>
          <a:bodyPr/>
          <a:lstStyle/>
          <a:p>
            <a:r>
              <a:rPr lang="en-US" noProof="0" dirty="0"/>
              <a:t> </a:t>
            </a:r>
            <a:r>
              <a:rPr lang="en-US" b="0" noProof="0" dirty="0"/>
              <a:t>Method Overview – </a:t>
            </a:r>
            <a:r>
              <a:rPr lang="en-US" noProof="0" dirty="0"/>
              <a:t>(1) Emission Estimation</a:t>
            </a:r>
          </a:p>
        </p:txBody>
      </p:sp>
      <p:sp>
        <p:nvSpPr>
          <p:cNvPr id="28" name="Titel">
            <a:extLst>
              <a:ext uri="{FF2B5EF4-FFF2-40B4-BE49-F238E27FC236}">
                <a16:creationId xmlns:a16="http://schemas.microsoft.com/office/drawing/2014/main" id="{72BC574A-54F4-4A14-E259-BC9D05AE3573}"/>
              </a:ext>
            </a:extLst>
          </p:cNvPr>
          <p:cNvSpPr txBox="1">
            <a:spLocks/>
          </p:cNvSpPr>
          <p:nvPr/>
        </p:nvSpPr>
        <p:spPr>
          <a:xfrm>
            <a:off x="384000" y="201600"/>
            <a:ext cx="11484000" cy="543600"/>
          </a:xfrm>
          <a:prstGeom prst="rect">
            <a:avLst/>
          </a:prstGeom>
        </p:spPr>
        <p:txBody>
          <a:bodyPr lIns="0" tIns="0" rIns="0" bIns="0" anchor="b" anchorCtr="0"/>
          <a:lstStyle>
            <a:lvl1pPr algn="l" rtl="0" eaLnBrk="1" fontAlgn="base" hangingPunct="1">
              <a:lnSpc>
                <a:spcPct val="90000"/>
              </a:lnSpc>
              <a:spcBef>
                <a:spcPct val="0"/>
              </a:spcBef>
              <a:spcAft>
                <a:spcPct val="0"/>
              </a:spcAft>
              <a:defRPr sz="2000" b="1" kern="1200">
                <a:solidFill>
                  <a:schemeClr val="tx2"/>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de-DE" dirty="0"/>
              <a:t> </a:t>
            </a:r>
            <a:r>
              <a:rPr lang="de-DE" b="0" dirty="0"/>
              <a:t>Method </a:t>
            </a:r>
            <a:r>
              <a:rPr lang="de-DE" b="0" dirty="0" err="1"/>
              <a:t>Overview</a:t>
            </a:r>
            <a:r>
              <a:rPr lang="de-DE" b="0" dirty="0"/>
              <a:t> – </a:t>
            </a:r>
            <a:r>
              <a:rPr lang="de-DE" dirty="0"/>
              <a:t>(2) Emission </a:t>
            </a:r>
            <a:r>
              <a:rPr lang="de-DE" dirty="0" err="1"/>
              <a:t>Allocation</a:t>
            </a:r>
            <a:endParaRPr lang="en-US" dirty="0"/>
          </a:p>
        </p:txBody>
      </p:sp>
    </p:spTree>
    <p:extLst>
      <p:ext uri="{BB962C8B-B14F-4D97-AF65-F5344CB8AC3E}">
        <p14:creationId xmlns:p14="http://schemas.microsoft.com/office/powerpoint/2010/main" val="98263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3" grpId="0" animBg="1"/>
      <p:bldP spid="4" grpId="0" animBg="1"/>
      <p:bldP spid="2" grpId="0"/>
      <p:bldP spid="28" grpId="0"/>
    </p:bldLst>
  </p:timing>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rces">
            <a:extLst>
              <a:ext uri="{FF2B5EF4-FFF2-40B4-BE49-F238E27FC236}">
                <a16:creationId xmlns:a16="http://schemas.microsoft.com/office/drawing/2014/main" id="{7692B8F5-1A75-DEEE-BC62-7DF02A97E47F}"/>
              </a:ext>
            </a:extLst>
          </p:cNvPr>
          <p:cNvSpPr>
            <a:spLocks noGrp="1"/>
          </p:cNvSpPr>
          <p:nvPr>
            <p:ph type="body" sz="quarter" idx="14"/>
          </p:nvPr>
        </p:nvSpPr>
        <p:spPr/>
        <p:txBody>
          <a:bodyPr/>
          <a:lstStyle/>
          <a:p>
            <a:endParaRPr lang="en-US" dirty="0"/>
          </a:p>
        </p:txBody>
      </p:sp>
      <p:sp>
        <p:nvSpPr>
          <p:cNvPr id="2" name="Titel 1">
            <a:extLst>
              <a:ext uri="{FF2B5EF4-FFF2-40B4-BE49-F238E27FC236}">
                <a16:creationId xmlns:a16="http://schemas.microsoft.com/office/drawing/2014/main" id="{E79BF9DA-3465-0D41-8E90-66A1E1804C22}"/>
              </a:ext>
            </a:extLst>
          </p:cNvPr>
          <p:cNvSpPr>
            <a:spLocks noGrp="1"/>
          </p:cNvSpPr>
          <p:nvPr>
            <p:ph type="title"/>
          </p:nvPr>
        </p:nvSpPr>
        <p:spPr/>
        <p:txBody>
          <a:bodyPr/>
          <a:lstStyle/>
          <a:p>
            <a:r>
              <a:rPr lang="en-US" noProof="0" dirty="0"/>
              <a:t> </a:t>
            </a:r>
            <a:r>
              <a:rPr lang="en-US" b="0" noProof="0" dirty="0"/>
              <a:t>Method Overview – </a:t>
            </a:r>
            <a:r>
              <a:rPr lang="en-US" noProof="0" dirty="0"/>
              <a:t>(2) Emission Allocation</a:t>
            </a:r>
          </a:p>
        </p:txBody>
      </p:sp>
      <p:grpSp>
        <p:nvGrpSpPr>
          <p:cNvPr id="39" name="OCEL">
            <a:extLst>
              <a:ext uri="{FF2B5EF4-FFF2-40B4-BE49-F238E27FC236}">
                <a16:creationId xmlns:a16="http://schemas.microsoft.com/office/drawing/2014/main" id="{E204D800-C1B3-575F-41FE-07404B00D9A9}"/>
              </a:ext>
            </a:extLst>
          </p:cNvPr>
          <p:cNvGrpSpPr/>
          <p:nvPr/>
        </p:nvGrpSpPr>
        <p:grpSpPr>
          <a:xfrm>
            <a:off x="142791" y="2700000"/>
            <a:ext cx="1080000" cy="1030045"/>
            <a:chOff x="142852" y="2836889"/>
            <a:chExt cx="1080000" cy="1030045"/>
          </a:xfrm>
        </p:grpSpPr>
        <p:sp>
          <p:nvSpPr>
            <p:cNvPr id="25" name="Rechteck 24">
              <a:extLst>
                <a:ext uri="{FF2B5EF4-FFF2-40B4-BE49-F238E27FC236}">
                  <a16:creationId xmlns:a16="http://schemas.microsoft.com/office/drawing/2014/main" id="{E5823EE6-F143-D61D-64C8-C5661D013F8A}"/>
                </a:ext>
              </a:extLst>
            </p:cNvPr>
            <p:cNvSpPr/>
            <p:nvPr/>
          </p:nvSpPr>
          <p:spPr>
            <a:xfrm>
              <a:off x="142852" y="2836889"/>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a:extLst>
                <a:ext uri="{FF2B5EF4-FFF2-40B4-BE49-F238E27FC236}">
                  <a16:creationId xmlns:a16="http://schemas.microsoft.com/office/drawing/2014/main" id="{F13EB641-FB32-6F75-6330-A41E2CB60D16}"/>
                </a:ext>
              </a:extLst>
            </p:cNvPr>
            <p:cNvSpPr txBox="1"/>
            <p:nvPr/>
          </p:nvSpPr>
          <p:spPr>
            <a:xfrm>
              <a:off x="220364" y="3559157"/>
              <a:ext cx="924975" cy="307777"/>
            </a:xfrm>
            <a:prstGeom prst="rect">
              <a:avLst/>
            </a:prstGeom>
            <a:noFill/>
          </p:spPr>
          <p:txBody>
            <a:bodyPr wrap="square" rtlCol="0">
              <a:spAutoFit/>
            </a:bodyPr>
            <a:lstStyle/>
            <a:p>
              <a:pPr algn="ctr"/>
              <a:r>
                <a:rPr lang="de-DE" sz="1400" dirty="0"/>
                <a:t>OCEL</a:t>
              </a:r>
              <a:endParaRPr lang="en-US" sz="1400" dirty="0"/>
            </a:p>
          </p:txBody>
        </p:sp>
      </p:grpSp>
      <p:pic>
        <p:nvPicPr>
          <p:cNvPr id="8" name="OCEL icon" descr="Datenbank mit einfarbiger Füllung">
            <a:extLst>
              <a:ext uri="{FF2B5EF4-FFF2-40B4-BE49-F238E27FC236}">
                <a16:creationId xmlns:a16="http://schemas.microsoft.com/office/drawing/2014/main" id="{43340210-23D9-F515-EF94-0C9558FE5F5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2791" y="2636903"/>
            <a:ext cx="1080000" cy="840671"/>
          </a:xfrm>
        </p:spPr>
      </p:pic>
      <p:cxnSp>
        <p:nvCxnSpPr>
          <p:cNvPr id="21" name="import arrow">
            <a:extLst>
              <a:ext uri="{FF2B5EF4-FFF2-40B4-BE49-F238E27FC236}">
                <a16:creationId xmlns:a16="http://schemas.microsoft.com/office/drawing/2014/main" id="{9BA060DB-93EB-A22D-C3F6-7CDA00D52663}"/>
              </a:ext>
            </a:extLst>
          </p:cNvPr>
          <p:cNvCxnSpPr>
            <a:cxnSpLocks/>
            <a:stCxn id="25" idx="3"/>
            <a:endCxn id="29" idx="1"/>
          </p:cNvCxnSpPr>
          <p:nvPr/>
        </p:nvCxnSpPr>
        <p:spPr>
          <a:xfrm>
            <a:off x="1222791" y="3060000"/>
            <a:ext cx="8483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132C2CF4-C4CE-9442-2FB2-F9F8819866E5}"/>
              </a:ext>
            </a:extLst>
          </p:cNvPr>
          <p:cNvSpPr txBox="1"/>
          <p:nvPr/>
        </p:nvSpPr>
        <p:spPr>
          <a:xfrm>
            <a:off x="1222791" y="3060000"/>
            <a:ext cx="924975" cy="307777"/>
          </a:xfrm>
          <a:prstGeom prst="rect">
            <a:avLst/>
          </a:prstGeom>
          <a:noFill/>
        </p:spPr>
        <p:txBody>
          <a:bodyPr wrap="square" lIns="0" rtlCol="0">
            <a:spAutoFit/>
          </a:bodyPr>
          <a:lstStyle/>
          <a:p>
            <a:r>
              <a:rPr lang="de-DE" sz="1400" dirty="0" err="1"/>
              <a:t>import</a:t>
            </a:r>
            <a:endParaRPr lang="en-US" sz="1400" dirty="0"/>
          </a:p>
        </p:txBody>
      </p:sp>
      <p:cxnSp>
        <p:nvCxnSpPr>
          <p:cNvPr id="31" name="export arrow">
            <a:extLst>
              <a:ext uri="{FF2B5EF4-FFF2-40B4-BE49-F238E27FC236}">
                <a16:creationId xmlns:a16="http://schemas.microsoft.com/office/drawing/2014/main" id="{7C023B42-4E00-CC22-A944-FD6818A594EC}"/>
              </a:ext>
            </a:extLst>
          </p:cNvPr>
          <p:cNvCxnSpPr>
            <a:cxnSpLocks/>
            <a:stCxn id="43" idx="2"/>
            <a:endCxn id="38" idx="0"/>
          </p:cNvCxnSpPr>
          <p:nvPr/>
        </p:nvCxnSpPr>
        <p:spPr>
          <a:xfrm rot="5400000">
            <a:off x="9837862" y="3804708"/>
            <a:ext cx="1850847" cy="1431"/>
          </a:xfrm>
          <a:prstGeom prst="bentConnector3">
            <a:avLst>
              <a:gd name="adj1" fmla="val 50000"/>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C7874BEE-50F3-D71E-B1F8-2DF4ED38A5FA}"/>
              </a:ext>
            </a:extLst>
          </p:cNvPr>
          <p:cNvSpPr txBox="1"/>
          <p:nvPr/>
        </p:nvSpPr>
        <p:spPr>
          <a:xfrm>
            <a:off x="10762568" y="4252501"/>
            <a:ext cx="924975" cy="307777"/>
          </a:xfrm>
          <a:prstGeom prst="rect">
            <a:avLst/>
          </a:prstGeom>
          <a:noFill/>
        </p:spPr>
        <p:txBody>
          <a:bodyPr wrap="square" rtlCol="0">
            <a:spAutoFit/>
          </a:bodyPr>
          <a:lstStyle/>
          <a:p>
            <a:r>
              <a:rPr lang="de-DE" sz="1400" dirty="0" err="1">
                <a:solidFill>
                  <a:schemeClr val="accent3">
                    <a:lumMod val="75000"/>
                  </a:schemeClr>
                </a:solidFill>
              </a:rPr>
              <a:t>export</a:t>
            </a:r>
            <a:endParaRPr lang="en-US" sz="1400" dirty="0">
              <a:solidFill>
                <a:schemeClr val="accent3">
                  <a:lumMod val="75000"/>
                </a:schemeClr>
              </a:solidFill>
            </a:endParaRPr>
          </a:p>
        </p:txBody>
      </p:sp>
      <p:grpSp>
        <p:nvGrpSpPr>
          <p:cNvPr id="34" name="sOCEL">
            <a:extLst>
              <a:ext uri="{FF2B5EF4-FFF2-40B4-BE49-F238E27FC236}">
                <a16:creationId xmlns:a16="http://schemas.microsoft.com/office/drawing/2014/main" id="{F358B6CB-C473-7A9F-3A1D-FB7D9C781CC7}"/>
              </a:ext>
            </a:extLst>
          </p:cNvPr>
          <p:cNvGrpSpPr/>
          <p:nvPr/>
        </p:nvGrpSpPr>
        <p:grpSpPr>
          <a:xfrm>
            <a:off x="9837594" y="4788915"/>
            <a:ext cx="1849950" cy="1032313"/>
            <a:chOff x="9851564" y="4755895"/>
            <a:chExt cx="1849950" cy="1032313"/>
          </a:xfrm>
        </p:grpSpPr>
        <p:sp>
          <p:nvSpPr>
            <p:cNvPr id="35" name="Textfeld 34">
              <a:extLst>
                <a:ext uri="{FF2B5EF4-FFF2-40B4-BE49-F238E27FC236}">
                  <a16:creationId xmlns:a16="http://schemas.microsoft.com/office/drawing/2014/main" id="{18942765-8306-C027-3479-B476F480BDE4}"/>
                </a:ext>
              </a:extLst>
            </p:cNvPr>
            <p:cNvSpPr txBox="1"/>
            <p:nvPr/>
          </p:nvSpPr>
          <p:spPr>
            <a:xfrm>
              <a:off x="9851564" y="5480431"/>
              <a:ext cx="1849950" cy="307777"/>
            </a:xfrm>
            <a:prstGeom prst="rect">
              <a:avLst/>
            </a:prstGeom>
            <a:noFill/>
          </p:spPr>
          <p:txBody>
            <a:bodyPr wrap="square" rtlCol="0">
              <a:spAutoFit/>
            </a:bodyPr>
            <a:lstStyle/>
            <a:p>
              <a:pPr algn="ctr"/>
              <a:r>
                <a:rPr lang="de-DE" sz="1400" dirty="0" err="1">
                  <a:solidFill>
                    <a:schemeClr val="accent3">
                      <a:lumMod val="75000"/>
                    </a:schemeClr>
                  </a:solidFill>
                </a:rPr>
                <a:t>extended</a:t>
              </a:r>
              <a:r>
                <a:rPr lang="de-DE" sz="1400" dirty="0">
                  <a:solidFill>
                    <a:schemeClr val="accent3">
                      <a:lumMod val="75000"/>
                    </a:schemeClr>
                  </a:solidFill>
                </a:rPr>
                <a:t> OCEL</a:t>
              </a:r>
              <a:endParaRPr lang="en-US" sz="1400" dirty="0">
                <a:solidFill>
                  <a:schemeClr val="accent3">
                    <a:lumMod val="75000"/>
                  </a:schemeClr>
                </a:solidFill>
              </a:endParaRPr>
            </a:p>
          </p:txBody>
        </p:sp>
        <p:sp>
          <p:nvSpPr>
            <p:cNvPr id="37" name="Rechteck 36">
              <a:extLst>
                <a:ext uri="{FF2B5EF4-FFF2-40B4-BE49-F238E27FC236}">
                  <a16:creationId xmlns:a16="http://schemas.microsoft.com/office/drawing/2014/main" id="{9643C12B-718E-D772-94B6-E0D297DA0C4A}"/>
                </a:ext>
              </a:extLst>
            </p:cNvPr>
            <p:cNvSpPr/>
            <p:nvPr/>
          </p:nvSpPr>
          <p:spPr>
            <a:xfrm>
              <a:off x="10236538" y="4755895"/>
              <a:ext cx="1080000" cy="72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grpSp>
      <p:pic>
        <p:nvPicPr>
          <p:cNvPr id="38" name="sOCEL icon" descr="Datenbank mit einfarbiger Füllung">
            <a:extLst>
              <a:ext uri="{FF2B5EF4-FFF2-40B4-BE49-F238E27FC236}">
                <a16:creationId xmlns:a16="http://schemas.microsoft.com/office/drawing/2014/main" id="{3650C375-DD2F-0EFE-44B7-52AF0D035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2569" y="4730847"/>
            <a:ext cx="1080000" cy="840671"/>
          </a:xfrm>
          <a:prstGeom prst="rect">
            <a:avLst/>
          </a:prstGeom>
          <a:noFill/>
        </p:spPr>
      </p:pic>
      <p:sp>
        <p:nvSpPr>
          <p:cNvPr id="40" name="Rechteck 39">
            <a:extLst>
              <a:ext uri="{FF2B5EF4-FFF2-40B4-BE49-F238E27FC236}">
                <a16:creationId xmlns:a16="http://schemas.microsoft.com/office/drawing/2014/main" id="{F36684F5-B6C1-4910-C18E-33C5F1AA0991}"/>
              </a:ext>
            </a:extLst>
          </p:cNvPr>
          <p:cNvSpPr/>
          <p:nvPr/>
        </p:nvSpPr>
        <p:spPr>
          <a:xfrm>
            <a:off x="10222569" y="4791183"/>
            <a:ext cx="1080000" cy="72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bj. em">
            <a:extLst>
              <a:ext uri="{FF2B5EF4-FFF2-40B4-BE49-F238E27FC236}">
                <a16:creationId xmlns:a16="http://schemas.microsoft.com/office/drawing/2014/main" id="{C139D900-1ED3-2DC4-3CE8-896626D68FEB}"/>
              </a:ext>
            </a:extLst>
          </p:cNvPr>
          <p:cNvSpPr/>
          <p:nvPr/>
        </p:nvSpPr>
        <p:spPr>
          <a:xfrm>
            <a:off x="968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err="1">
                <a:solidFill>
                  <a:schemeClr val="bg1"/>
                </a:solidFill>
              </a:rPr>
              <a:t>Object</a:t>
            </a:r>
            <a:endParaRPr lang="de-DE" sz="1600" b="1" dirty="0">
              <a:solidFill>
                <a:schemeClr val="bg1"/>
              </a:solidFill>
            </a:endParaRPr>
          </a:p>
          <a:p>
            <a:pPr algn="ctr"/>
            <a:r>
              <a:rPr lang="de-DE" sz="1600" dirty="0" err="1">
                <a:solidFill>
                  <a:schemeClr val="bg1"/>
                </a:solidFill>
              </a:rPr>
              <a:t>emissions</a:t>
            </a:r>
            <a:endParaRPr lang="en-US" sz="1600" dirty="0">
              <a:solidFill>
                <a:schemeClr val="bg1"/>
              </a:solidFill>
            </a:endParaRPr>
          </a:p>
        </p:txBody>
      </p:sp>
      <p:sp>
        <p:nvSpPr>
          <p:cNvPr id="43" name="Total ev. em">
            <a:extLst>
              <a:ext uri="{FF2B5EF4-FFF2-40B4-BE49-F238E27FC236}">
                <a16:creationId xmlns:a16="http://schemas.microsoft.com/office/drawing/2014/main" id="{37785489-4060-5A36-A7BA-D58E35A750A4}"/>
              </a:ext>
            </a:extLst>
          </p:cNvPr>
          <p:cNvSpPr/>
          <p:nvPr/>
        </p:nvSpPr>
        <p:spPr>
          <a:xfrm>
            <a:off x="968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Total </a:t>
            </a:r>
            <a:r>
              <a:rPr lang="de-DE" sz="1600" b="1" dirty="0" err="1">
                <a:solidFill>
                  <a:schemeClr val="bg1"/>
                </a:solidFill>
              </a:rPr>
              <a:t>event</a:t>
            </a:r>
            <a:r>
              <a:rPr lang="de-DE" sz="1600" b="1" dirty="0">
                <a:solidFill>
                  <a:schemeClr val="bg1"/>
                </a:solidFill>
              </a:rPr>
              <a:t> </a:t>
            </a:r>
            <a:r>
              <a:rPr lang="de-DE" sz="1600" dirty="0" err="1">
                <a:solidFill>
                  <a:schemeClr val="bg1"/>
                </a:solidFill>
              </a:rPr>
              <a:t>emissions</a:t>
            </a:r>
            <a:endParaRPr lang="en-US" sz="1600" dirty="0">
              <a:solidFill>
                <a:schemeClr val="bg1"/>
              </a:solidFill>
            </a:endParaRPr>
          </a:p>
        </p:txBody>
      </p:sp>
      <p:sp>
        <p:nvSpPr>
          <p:cNvPr id="11" name="Rechteck 10">
            <a:extLst>
              <a:ext uri="{FF2B5EF4-FFF2-40B4-BE49-F238E27FC236}">
                <a16:creationId xmlns:a16="http://schemas.microsoft.com/office/drawing/2014/main" id="{6AC978CF-A0B5-118C-F71E-56097F748706}"/>
              </a:ext>
            </a:extLst>
          </p:cNvPr>
          <p:cNvSpPr/>
          <p:nvPr/>
        </p:nvSpPr>
        <p:spPr>
          <a:xfrm>
            <a:off x="3744000" y="198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Event Emissions</a:t>
            </a:r>
            <a:endParaRPr lang="en-US" sz="1400" b="1" dirty="0">
              <a:solidFill>
                <a:schemeClr val="bg1"/>
              </a:solidFill>
            </a:endParaRPr>
          </a:p>
        </p:txBody>
      </p:sp>
      <p:sp>
        <p:nvSpPr>
          <p:cNvPr id="12" name="Rechteck 11">
            <a:extLst>
              <a:ext uri="{FF2B5EF4-FFF2-40B4-BE49-F238E27FC236}">
                <a16:creationId xmlns:a16="http://schemas.microsoft.com/office/drawing/2014/main" id="{90A9E1C7-928B-756E-ECC2-297BD7AAC111}"/>
              </a:ext>
            </a:extLst>
          </p:cNvPr>
          <p:cNvSpPr/>
          <p:nvPr/>
        </p:nvSpPr>
        <p:spPr>
          <a:xfrm>
            <a:off x="3744000" y="3240000"/>
            <a:ext cx="2160000" cy="900000"/>
          </a:xfrm>
          <a:prstGeom prst="rect">
            <a:avLst/>
          </a:prstGeom>
          <a:solidFill>
            <a:schemeClr val="accent3"/>
          </a:solid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b="1">
                <a:solidFill>
                  <a:schemeClr val="bg1"/>
                </a:solidFill>
              </a:rPr>
              <a:t>E2O Emissions</a:t>
            </a:r>
            <a:endParaRPr lang="en-US" sz="1400" b="1" dirty="0">
              <a:solidFill>
                <a:schemeClr val="bg1"/>
              </a:solidFill>
            </a:endParaRPr>
          </a:p>
        </p:txBody>
      </p:sp>
      <p:sp>
        <p:nvSpPr>
          <p:cNvPr id="6" name="Pfeil: Chevron 5">
            <a:extLst>
              <a:ext uri="{FF2B5EF4-FFF2-40B4-BE49-F238E27FC236}">
                <a16:creationId xmlns:a16="http://schemas.microsoft.com/office/drawing/2014/main" id="{6B1DE8CF-400D-2DA5-C2D0-E00D244B0099}"/>
              </a:ext>
            </a:extLst>
          </p:cNvPr>
          <p:cNvSpPr/>
          <p:nvPr/>
        </p:nvSpPr>
        <p:spPr>
          <a:xfrm>
            <a:off x="5400000" y="1800000"/>
            <a:ext cx="4680000" cy="2520000"/>
          </a:xfrm>
          <a:prstGeom prst="chevron">
            <a:avLst>
              <a:gd name="adj" fmla="val 17901"/>
            </a:avLst>
          </a:prstGeom>
          <a:solidFill>
            <a:schemeClr val="accent5"/>
          </a:solidFill>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t"/>
          <a:lstStyle/>
          <a:p>
            <a:endParaRPr lang="de-DE" b="1" dirty="0">
              <a:solidFill>
                <a:schemeClr val="bg1"/>
              </a:solidFill>
            </a:endParaRPr>
          </a:p>
          <a:p>
            <a:endParaRPr lang="de-DE" b="1" dirty="0">
              <a:solidFill>
                <a:schemeClr val="bg1"/>
              </a:solidFill>
            </a:endParaRPr>
          </a:p>
          <a:p>
            <a:endParaRPr lang="de-DE" b="1" dirty="0">
              <a:solidFill>
                <a:schemeClr val="bg1"/>
              </a:solidFill>
            </a:endParaRPr>
          </a:p>
        </p:txBody>
      </p:sp>
      <p:sp>
        <p:nvSpPr>
          <p:cNvPr id="7" name="Rechteck 6">
            <a:extLst>
              <a:ext uri="{FF2B5EF4-FFF2-40B4-BE49-F238E27FC236}">
                <a16:creationId xmlns:a16="http://schemas.microsoft.com/office/drawing/2014/main" id="{3E108085-B1D3-4AF4-C7D6-A400A88C01D0}"/>
              </a:ext>
            </a:extLst>
          </p:cNvPr>
          <p:cNvSpPr/>
          <p:nvPr/>
        </p:nvSpPr>
        <p:spPr>
          <a:xfrm>
            <a:off x="1620000" y="1260000"/>
            <a:ext cx="207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50000"/>
                    <a:lumOff val="50000"/>
                  </a:schemeClr>
                </a:solidFill>
              </a:rPr>
              <a:t>Phase 1</a:t>
            </a:r>
          </a:p>
        </p:txBody>
      </p:sp>
      <p:sp>
        <p:nvSpPr>
          <p:cNvPr id="13" name="Rechteck 12">
            <a:extLst>
              <a:ext uri="{FF2B5EF4-FFF2-40B4-BE49-F238E27FC236}">
                <a16:creationId xmlns:a16="http://schemas.microsoft.com/office/drawing/2014/main" id="{8F324F3E-590D-346C-4AE4-02C297757E54}"/>
              </a:ext>
            </a:extLst>
          </p:cNvPr>
          <p:cNvSpPr/>
          <p:nvPr/>
        </p:nvSpPr>
        <p:spPr>
          <a:xfrm>
            <a:off x="5400000" y="1260000"/>
            <a:ext cx="4230000" cy="54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accent5">
                    <a:lumMod val="75000"/>
                  </a:schemeClr>
                </a:solidFill>
              </a:rPr>
              <a:t>Phase 2: </a:t>
            </a:r>
            <a:r>
              <a:rPr lang="de-DE" b="1" dirty="0">
                <a:solidFill>
                  <a:schemeClr val="accent5">
                    <a:lumMod val="75000"/>
                  </a:schemeClr>
                </a:solidFill>
              </a:rPr>
              <a:t>Emission </a:t>
            </a:r>
            <a:r>
              <a:rPr lang="de-DE" b="1" dirty="0" err="1">
                <a:solidFill>
                  <a:schemeClr val="accent5">
                    <a:lumMod val="75000"/>
                  </a:schemeClr>
                </a:solidFill>
              </a:rPr>
              <a:t>Allocation</a:t>
            </a:r>
            <a:endParaRPr lang="en-US" b="1" dirty="0">
              <a:solidFill>
                <a:schemeClr val="accent5">
                  <a:lumMod val="75000"/>
                </a:schemeClr>
              </a:solidFill>
            </a:endParaRPr>
          </a:p>
        </p:txBody>
      </p:sp>
      <p:sp>
        <p:nvSpPr>
          <p:cNvPr id="29" name="Pfeil: Chevron 28">
            <a:extLst>
              <a:ext uri="{FF2B5EF4-FFF2-40B4-BE49-F238E27FC236}">
                <a16:creationId xmlns:a16="http://schemas.microsoft.com/office/drawing/2014/main" id="{7F1112C1-86A5-E54B-C290-31D64D545F3F}"/>
              </a:ext>
            </a:extLst>
          </p:cNvPr>
          <p:cNvSpPr/>
          <p:nvPr/>
        </p:nvSpPr>
        <p:spPr>
          <a:xfrm>
            <a:off x="1620000" y="1800000"/>
            <a:ext cx="2520000" cy="2520000"/>
          </a:xfrm>
          <a:prstGeom prst="chevron">
            <a:avLst>
              <a:gd name="adj" fmla="val 17901"/>
            </a:avLst>
          </a:prstGeom>
          <a:solidFill>
            <a:schemeClr val="bg1"/>
          </a:solidFill>
          <a:ln>
            <a:solidFill>
              <a:schemeClr val="bg1">
                <a:lumMod val="50000"/>
                <a:alpha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80000" bIns="180000" rtlCol="0" anchor="ctr"/>
          <a:lstStyle/>
          <a:p>
            <a:pPr algn="ctr"/>
            <a:r>
              <a:rPr lang="de-DE" b="1" dirty="0">
                <a:solidFill>
                  <a:schemeClr val="tx1">
                    <a:lumMod val="50000"/>
                    <a:lumOff val="50000"/>
                    <a:alpha val="50000"/>
                  </a:schemeClr>
                </a:solidFill>
              </a:rPr>
              <a:t>Emission</a:t>
            </a:r>
          </a:p>
          <a:p>
            <a:pPr algn="ctr"/>
            <a:r>
              <a:rPr lang="de-DE" b="1" dirty="0" err="1">
                <a:solidFill>
                  <a:schemeClr val="tx1">
                    <a:lumMod val="50000"/>
                    <a:lumOff val="50000"/>
                    <a:alpha val="50000"/>
                  </a:schemeClr>
                </a:solidFill>
              </a:rPr>
              <a:t>Estimation</a:t>
            </a:r>
            <a:endParaRPr lang="de-DE" b="1" dirty="0">
              <a:solidFill>
                <a:schemeClr val="tx1">
                  <a:lumMod val="50000"/>
                  <a:lumOff val="50000"/>
                  <a:alpha val="50000"/>
                </a:schemeClr>
              </a:solidFill>
            </a:endParaRPr>
          </a:p>
        </p:txBody>
      </p:sp>
      <p:sp>
        <p:nvSpPr>
          <p:cNvPr id="54" name="Rechteck 53">
            <a:extLst>
              <a:ext uri="{FF2B5EF4-FFF2-40B4-BE49-F238E27FC236}">
                <a16:creationId xmlns:a16="http://schemas.microsoft.com/office/drawing/2014/main" id="{2E042285-E5D0-7317-43CE-4D0EC4BF9B92}"/>
              </a:ext>
            </a:extLst>
          </p:cNvPr>
          <p:cNvSpPr/>
          <p:nvPr/>
        </p:nvSpPr>
        <p:spPr>
          <a:xfrm>
            <a:off x="6479998" y="2204362"/>
            <a:ext cx="2700001" cy="45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600" dirty="0">
                <a:solidFill>
                  <a:sysClr val="windowText" lastClr="000000"/>
                </a:solidFill>
              </a:rPr>
              <a:t>Aggregate per </a:t>
            </a:r>
            <a:r>
              <a:rPr lang="de-DE" sz="1600" dirty="0" err="1">
                <a:solidFill>
                  <a:sysClr val="windowText" lastClr="000000"/>
                </a:solidFill>
              </a:rPr>
              <a:t>event</a:t>
            </a:r>
            <a:endParaRPr lang="en-US" sz="1600" dirty="0">
              <a:solidFill>
                <a:sysClr val="windowText" lastClr="000000"/>
              </a:solidFill>
            </a:endParaRPr>
          </a:p>
        </p:txBody>
      </p:sp>
      <p:sp>
        <p:nvSpPr>
          <p:cNvPr id="55" name="Ellipse 54">
            <a:extLst>
              <a:ext uri="{FF2B5EF4-FFF2-40B4-BE49-F238E27FC236}">
                <a16:creationId xmlns:a16="http://schemas.microsoft.com/office/drawing/2014/main" id="{25246ACE-0FC5-F31B-912D-A1DA5A78E7C5}"/>
              </a:ext>
            </a:extLst>
          </p:cNvPr>
          <p:cNvSpPr/>
          <p:nvPr/>
        </p:nvSpPr>
        <p:spPr>
          <a:xfrm>
            <a:off x="9820137"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Verbinder: gewinkelt 57">
            <a:extLst>
              <a:ext uri="{FF2B5EF4-FFF2-40B4-BE49-F238E27FC236}">
                <a16:creationId xmlns:a16="http://schemas.microsoft.com/office/drawing/2014/main" id="{F63E9343-6C53-B803-2BA8-953166A78284}"/>
              </a:ext>
            </a:extLst>
          </p:cNvPr>
          <p:cNvCxnSpPr>
            <a:cxnSpLocks/>
            <a:stCxn id="54" idx="3"/>
            <a:endCxn id="55" idx="2"/>
          </p:cNvCxnSpPr>
          <p:nvPr/>
        </p:nvCxnSpPr>
        <p:spPr>
          <a:xfrm>
            <a:off x="9179999" y="2429362"/>
            <a:ext cx="640138" cy="638"/>
          </a:xfrm>
          <a:prstGeom prst="bentConnector3">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89" name="Ellipse 88">
            <a:extLst>
              <a:ext uri="{FF2B5EF4-FFF2-40B4-BE49-F238E27FC236}">
                <a16:creationId xmlns:a16="http://schemas.microsoft.com/office/drawing/2014/main" id="{2773A7A5-66F2-BE6F-C5F2-6B06FC3098C0}"/>
              </a:ext>
            </a:extLst>
          </p:cNvPr>
          <p:cNvSpPr/>
          <p:nvPr/>
        </p:nvSpPr>
        <p:spPr>
          <a:xfrm>
            <a:off x="5590875"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a:extLst>
              <a:ext uri="{FF2B5EF4-FFF2-40B4-BE49-F238E27FC236}">
                <a16:creationId xmlns:a16="http://schemas.microsoft.com/office/drawing/2014/main" id="{25C75B71-BB80-7BE2-6543-37950C1C75B0}"/>
              </a:ext>
            </a:extLst>
          </p:cNvPr>
          <p:cNvSpPr/>
          <p:nvPr/>
        </p:nvSpPr>
        <p:spPr>
          <a:xfrm>
            <a:off x="5590875" y="365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Ellipse 92">
            <a:extLst>
              <a:ext uri="{FF2B5EF4-FFF2-40B4-BE49-F238E27FC236}">
                <a16:creationId xmlns:a16="http://schemas.microsoft.com/office/drawing/2014/main" id="{FD4B85CB-1E48-877E-6678-63B2420014B9}"/>
              </a:ext>
            </a:extLst>
          </p:cNvPr>
          <p:cNvSpPr/>
          <p:nvPr/>
        </p:nvSpPr>
        <p:spPr>
          <a:xfrm>
            <a:off x="5957587" y="2394000"/>
            <a:ext cx="72000" cy="72000"/>
          </a:xfrm>
          <a:prstGeom prst="ellipse">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Verbinder: gewinkelt 95">
            <a:extLst>
              <a:ext uri="{FF2B5EF4-FFF2-40B4-BE49-F238E27FC236}">
                <a16:creationId xmlns:a16="http://schemas.microsoft.com/office/drawing/2014/main" id="{17948143-84F5-7D3F-7BBE-2059CA5C7AED}"/>
              </a:ext>
            </a:extLst>
          </p:cNvPr>
          <p:cNvCxnSpPr>
            <a:cxnSpLocks/>
            <a:stCxn id="90" idx="6"/>
            <a:endCxn id="93" idx="4"/>
          </p:cNvCxnSpPr>
          <p:nvPr/>
        </p:nvCxnSpPr>
        <p:spPr>
          <a:xfrm flipV="1">
            <a:off x="5662875" y="2466000"/>
            <a:ext cx="330712" cy="1224000"/>
          </a:xfrm>
          <a:prstGeom prst="bentConnector2">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562D51FD-66DC-50D0-C3F5-427F69C566B2}"/>
              </a:ext>
            </a:extLst>
          </p:cNvPr>
          <p:cNvCxnSpPr>
            <a:cxnSpLocks/>
            <a:stCxn id="93" idx="6"/>
            <a:endCxn id="54" idx="1"/>
          </p:cNvCxnSpPr>
          <p:nvPr/>
        </p:nvCxnSpPr>
        <p:spPr>
          <a:xfrm flipV="1">
            <a:off x="6029587" y="2429362"/>
            <a:ext cx="450411" cy="638"/>
          </a:xfrm>
          <a:prstGeom prst="bentConnector3">
            <a:avLst>
              <a:gd name="adj1" fmla="val 50000"/>
            </a:avLst>
          </a:prstGeom>
          <a:ln w="12700">
            <a:solidFill>
              <a:schemeClr val="tx1">
                <a:alpha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7" name="Gerader Verbinder 126">
            <a:extLst>
              <a:ext uri="{FF2B5EF4-FFF2-40B4-BE49-F238E27FC236}">
                <a16:creationId xmlns:a16="http://schemas.microsoft.com/office/drawing/2014/main" id="{E0F5896D-9BED-17FF-3A4F-A26CDF76971E}"/>
              </a:ext>
            </a:extLst>
          </p:cNvPr>
          <p:cNvCxnSpPr>
            <a:stCxn id="89" idx="6"/>
            <a:endCxn id="93" idx="2"/>
          </p:cNvCxnSpPr>
          <p:nvPr/>
        </p:nvCxnSpPr>
        <p:spPr>
          <a:xfrm>
            <a:off x="5662875" y="2430000"/>
            <a:ext cx="294712" cy="0"/>
          </a:xfrm>
          <a:prstGeom prst="line">
            <a:avLst/>
          </a:prstGeom>
          <a:ln w="127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4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89" grpId="0" animBg="1"/>
      <p:bldP spid="90" grpId="0" animBg="1"/>
      <p:bldP spid="93"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75EA06-F668-CFF6-E02C-3C0E6D63D27D}"/>
              </a:ext>
            </a:extLst>
          </p:cNvPr>
          <p:cNvSpPr>
            <a:spLocks noGrp="1"/>
          </p:cNvSpPr>
          <p:nvPr>
            <p:ph type="title"/>
          </p:nvPr>
        </p:nvSpPr>
        <p:spPr>
          <a:xfrm>
            <a:off x="383117" y="271462"/>
            <a:ext cx="11484000" cy="543600"/>
          </a:xfrm>
        </p:spPr>
        <p:txBody>
          <a:bodyPr/>
          <a:lstStyle/>
          <a:p>
            <a:r>
              <a:rPr lang="en-US" noProof="0" dirty="0"/>
              <a:t>Event/Activity Perspective</a:t>
            </a:r>
          </a:p>
        </p:txBody>
      </p:sp>
      <p:sp>
        <p:nvSpPr>
          <p:cNvPr id="4" name="Textplatzhalter 3">
            <a:extLst>
              <a:ext uri="{FF2B5EF4-FFF2-40B4-BE49-F238E27FC236}">
                <a16:creationId xmlns:a16="http://schemas.microsoft.com/office/drawing/2014/main" id="{DF7F1E0A-1388-F194-2CA0-873E3D8D15B3}"/>
              </a:ext>
            </a:extLst>
          </p:cNvPr>
          <p:cNvSpPr>
            <a:spLocks noGrp="1"/>
          </p:cNvSpPr>
          <p:nvPr>
            <p:ph type="body" sz="quarter" idx="12"/>
          </p:nvPr>
        </p:nvSpPr>
        <p:spPr>
          <a:xfrm>
            <a:off x="383117" y="1152001"/>
            <a:ext cx="11484000" cy="4284064"/>
          </a:xfrm>
        </p:spPr>
        <p:txBody>
          <a:bodyPr/>
          <a:lstStyle/>
          <a:p>
            <a:r>
              <a:rPr lang="en-US" noProof="0" dirty="0"/>
              <a:t>Aggregate emissions per event</a:t>
            </a:r>
          </a:p>
          <a:p>
            <a:pPr marL="285750" indent="-285750">
              <a:buFont typeface="Arial" panose="020B0604020202020204" pitchFamily="34" charset="0"/>
              <a:buChar char="•"/>
            </a:pPr>
            <a:endParaRPr lang="en-US" noProof="0" dirty="0"/>
          </a:p>
          <a:p>
            <a:r>
              <a:rPr lang="en-US" noProof="0" dirty="0"/>
              <a:t>Next:</a:t>
            </a:r>
          </a:p>
          <a:p>
            <a:pPr marL="285750" indent="-285750">
              <a:buFont typeface="Arial" panose="020B0604020202020204" pitchFamily="34" charset="0"/>
              <a:buChar char="•"/>
            </a:pPr>
            <a:r>
              <a:rPr lang="en-US" noProof="0" dirty="0"/>
              <a:t>Integrate into OCEL as event attribute</a:t>
            </a:r>
          </a:p>
          <a:p>
            <a:pPr marL="285750" indent="-285750">
              <a:buFont typeface="Arial" panose="020B0604020202020204" pitchFamily="34" charset="0"/>
              <a:buChar char="•"/>
            </a:pPr>
            <a:r>
              <a:rPr lang="en-US" noProof="0" dirty="0"/>
              <a:t>Visualize average/total emissions per activity</a:t>
            </a:r>
          </a:p>
          <a:p>
            <a:endParaRPr lang="en-US" noProof="0" dirty="0"/>
          </a:p>
        </p:txBody>
      </p:sp>
      <p:sp>
        <p:nvSpPr>
          <p:cNvPr id="5" name="Textplatzhalter 4">
            <a:extLst>
              <a:ext uri="{FF2B5EF4-FFF2-40B4-BE49-F238E27FC236}">
                <a16:creationId xmlns:a16="http://schemas.microsoft.com/office/drawing/2014/main" id="{8BE67D87-21A3-6242-E191-AC17134602BA}"/>
              </a:ext>
            </a:extLst>
          </p:cNvPr>
          <p:cNvSpPr>
            <a:spLocks noGrp="1"/>
          </p:cNvSpPr>
          <p:nvPr>
            <p:ph type="body" sz="quarter" idx="14"/>
          </p:nvPr>
        </p:nvSpPr>
        <p:spPr/>
        <p:txBody>
          <a:bodyPr/>
          <a:lstStyle/>
          <a:p>
            <a:endParaRPr lang="en-US"/>
          </a:p>
        </p:txBody>
      </p:sp>
      <p:pic>
        <p:nvPicPr>
          <p:cNvPr id="7" name="Grafik 6">
            <a:extLst>
              <a:ext uri="{FF2B5EF4-FFF2-40B4-BE49-F238E27FC236}">
                <a16:creationId xmlns:a16="http://schemas.microsoft.com/office/drawing/2014/main" id="{6AE69471-2D28-5B86-4A8F-A404DC12893F}"/>
              </a:ext>
            </a:extLst>
          </p:cNvPr>
          <p:cNvPicPr>
            <a:picLocks noChangeAspect="1"/>
          </p:cNvPicPr>
          <p:nvPr/>
        </p:nvPicPr>
        <p:blipFill>
          <a:blip r:embed="rId3"/>
          <a:stretch>
            <a:fillRect/>
          </a:stretch>
        </p:blipFill>
        <p:spPr>
          <a:xfrm>
            <a:off x="5523467" y="1314974"/>
            <a:ext cx="6343650" cy="4391025"/>
          </a:xfrm>
          <a:prstGeom prst="rect">
            <a:avLst/>
          </a:prstGeom>
          <a:ln>
            <a:noFill/>
          </a:ln>
          <a:effectLst>
            <a:outerShdw blurRad="63500" algn="ctr" rotWithShape="0">
              <a:prstClr val="black">
                <a:alpha val="40000"/>
              </a:prstClr>
            </a:outerShdw>
          </a:effectLst>
        </p:spPr>
      </p:pic>
    </p:spTree>
    <p:extLst>
      <p:ext uri="{BB962C8B-B14F-4D97-AF65-F5344CB8AC3E}">
        <p14:creationId xmlns:p14="http://schemas.microsoft.com/office/powerpoint/2010/main" val="25061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CAE4B7-C133-4EA7-9FCD-07DA7DFDB357}" vid="{21D52084-97EB-467E-9145-714214AB27F0}"/>
    </a:ext>
  </a:extLst>
</a:theme>
</file>

<file path=ppt/theme/theme2.xml><?xml version="1.0" encoding="utf-8"?>
<a:theme xmlns:a="http://schemas.openxmlformats.org/drawingml/2006/main" name="DARK_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CAE4B7-C133-4EA7-9FCD-07DA7DFDB357}" vid="{21D52084-97EB-467E-9145-714214AB27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Präsentation_Master_RWTH_Institute_16zu9</Template>
  <TotalTime>0</TotalTime>
  <Words>1792</Words>
  <Application>Microsoft Office PowerPoint</Application>
  <PresentationFormat>Breitbild</PresentationFormat>
  <Paragraphs>532</Paragraphs>
  <Slides>30</Slides>
  <Notes>13</Notes>
  <HiddenSlides>0</HiddenSlides>
  <MMClips>1</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30</vt:i4>
      </vt:variant>
    </vt:vector>
  </HeadingPairs>
  <TitlesOfParts>
    <vt:vector size="37" baseType="lpstr">
      <vt:lpstr>Arial</vt:lpstr>
      <vt:lpstr>Calibri</vt:lpstr>
      <vt:lpstr>Consolas</vt:lpstr>
      <vt:lpstr>Symbol</vt:lpstr>
      <vt:lpstr>Wingdings</vt:lpstr>
      <vt:lpstr>Präsentation_Master_RWTH_Institute_16zu9</vt:lpstr>
      <vt:lpstr>DARK_Präsentation_Master_RWTH_Institute_16zu9</vt:lpstr>
      <vt:lpstr>OCEAn: A Web Application for Object-Centric Emission Analysis Using Process Mining</vt:lpstr>
      <vt:lpstr>Example Process: Pallet Logistics</vt:lpstr>
      <vt:lpstr> Method Overview</vt:lpstr>
      <vt:lpstr>Emission Rules</vt:lpstr>
      <vt:lpstr> Method Overview – (1) Emission Estimation</vt:lpstr>
      <vt:lpstr>Output Phase 1</vt:lpstr>
      <vt:lpstr> Method Overview – (1) Emission Estimation</vt:lpstr>
      <vt:lpstr> Method Overview – (2) Emission Allocation</vt:lpstr>
      <vt:lpstr>Event/Activity Perspective</vt:lpstr>
      <vt:lpstr> Method Overview – (2) Emission Allocation</vt:lpstr>
      <vt:lpstr>Object Perspective</vt:lpstr>
      <vt:lpstr>Allocation Rules</vt:lpstr>
      <vt:lpstr>Allocation Rules</vt:lpstr>
      <vt:lpstr>Related Approaches</vt:lpstr>
      <vt:lpstr>Evaluation</vt:lpstr>
      <vt:lpstr>PowerPoint-Präsentation</vt:lpstr>
      <vt:lpstr>HU Object Type Relations</vt:lpstr>
      <vt:lpstr>ClosestTargets – Runtime</vt:lpstr>
      <vt:lpstr>ClosestTargets – Runtime</vt:lpstr>
      <vt:lpstr>PowerPoint-Präsentation</vt:lpstr>
      <vt:lpstr>Conclusion</vt:lpstr>
      <vt:lpstr>Additional Slides</vt:lpstr>
      <vt:lpstr>OCEAn – Architecture</vt:lpstr>
      <vt:lpstr>Emission Rules</vt:lpstr>
      <vt:lpstr>Object Types</vt:lpstr>
      <vt:lpstr>Object Types</vt:lpstr>
      <vt:lpstr>Object Types</vt:lpstr>
      <vt:lpstr>Object Types</vt:lpstr>
      <vt:lpstr>Extended OCEL – File export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István Koren</dc:creator>
  <cp:lastModifiedBy>Raimund Hensen</cp:lastModifiedBy>
  <cp:revision>777</cp:revision>
  <dcterms:created xsi:type="dcterms:W3CDTF">2021-10-01T07:22:19Z</dcterms:created>
  <dcterms:modified xsi:type="dcterms:W3CDTF">2024-10-13T19:07:21Z</dcterms:modified>
</cp:coreProperties>
</file>